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2"/>
  </p:notesMasterIdLst>
  <p:sldIdLst>
    <p:sldId id="257" r:id="rId2"/>
    <p:sldId id="268" r:id="rId3"/>
    <p:sldId id="274" r:id="rId4"/>
    <p:sldId id="275" r:id="rId5"/>
    <p:sldId id="276" r:id="rId6"/>
    <p:sldId id="278" r:id="rId7"/>
    <p:sldId id="277" r:id="rId8"/>
    <p:sldId id="287" r:id="rId9"/>
    <p:sldId id="279" r:id="rId10"/>
    <p:sldId id="280" r:id="rId11"/>
    <p:sldId id="282" r:id="rId12"/>
    <p:sldId id="285" r:id="rId13"/>
    <p:sldId id="283" r:id="rId14"/>
    <p:sldId id="286" r:id="rId15"/>
    <p:sldId id="288" r:id="rId16"/>
    <p:sldId id="290" r:id="rId17"/>
    <p:sldId id="291" r:id="rId18"/>
    <p:sldId id="284" r:id="rId19"/>
    <p:sldId id="289" r:id="rId20"/>
    <p:sldId id="273" r:id="rId21"/>
  </p:sldIdLst>
  <p:sldSz cx="12192000" cy="6858000"/>
  <p:notesSz cx="6858000" cy="9144000"/>
  <p:custDataLst>
    <p:tags r:id="rId2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EDED"/>
    <a:srgbClr val="AFABAB"/>
    <a:srgbClr val="595959"/>
    <a:srgbClr val="B9B9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09" autoAdjust="0"/>
    <p:restoredTop sz="77979" autoAdjust="0"/>
  </p:normalViewPr>
  <p:slideViewPr>
    <p:cSldViewPr snapToGrid="0">
      <p:cViewPr varScale="1">
        <p:scale>
          <a:sx n="67" d="100"/>
          <a:sy n="67" d="100"/>
        </p:scale>
        <p:origin x="826" y="4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5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104885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6B626F-3C3F-4015-BFA0-DB08E9CDE31C}" type="datetimeFigureOut">
              <a:rPr lang="zh-CN" altLang="en-US" smtClean="0"/>
              <a:t>2025/12/25</a:t>
            </a:fld>
            <a:endParaRPr lang="zh-CN" altLang="en-US"/>
          </a:p>
        </p:txBody>
      </p:sp>
      <p:sp>
        <p:nvSpPr>
          <p:cNvPr id="104885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104885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4885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104885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66D368-CBDF-4EC8-A09E-7865E2A2E21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4. 代码实现与算法解析 (Implementation)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对应章节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：4.1 - 4.3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核心内容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：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基础架构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：周期性边界条件。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核心引擎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：空位追踪技术（只更新局部能量，高效）。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数据采样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：对数时间采样策略。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66D368-CBDF-4EC8-A09E-7865E2A2E214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61802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0BC7AC-6323-93F9-2EDB-E3245E846E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9DB8D0EA-9AFE-38C0-A17E-692CEAF11EF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408238BD-D9ED-23DF-C48A-CD2FD9168B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5.5 </a:t>
            </a:r>
            <a:r>
              <a:rPr lang="zh-CN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算法对比</a:t>
            </a:r>
            <a:endParaRPr lang="en-US" altLang="zh-CN" sz="12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动力学对比（速度）</a:t>
            </a:r>
            <a:endParaRPr lang="zh-CN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标题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Evolution Efficiency: Growth &amp; Energy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文字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：强调生长快（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$R$ 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曲线）和能量释放快（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$E$ 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曲线）。</a:t>
            </a:r>
          </a:p>
          <a:p>
            <a:r>
              <a:rPr lang="zh-CN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图片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compare_1_growth.png 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compare_3_energy.png 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</a:p>
          <a:p>
            <a:endParaRPr lang="zh-CN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AF11237-3721-9EB9-4023-BFDC08B9A6D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66D368-CBDF-4EC8-A09E-7865E2A2E214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0420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3B8CA4-8AF1-38CE-8566-9EE911D423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372EFAEC-6591-B218-20E7-BE4DE864AB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63EAE84B-996E-7FAE-8607-50695459F0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5.5 </a:t>
            </a:r>
            <a:r>
              <a:rPr lang="zh-CN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算法对比</a:t>
            </a:r>
            <a:endParaRPr lang="en-US" altLang="zh-CN" sz="12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b="1" dirty="0"/>
              <a:t>结构对比（质量）</a:t>
            </a:r>
            <a:endParaRPr lang="zh-CN" altLang="en-US" dirty="0"/>
          </a:p>
          <a:p>
            <a:r>
              <a:rPr lang="zh-CN" altLang="en-US" b="1" dirty="0"/>
              <a:t>标题</a:t>
            </a:r>
            <a:r>
              <a:rPr lang="zh-CN" altLang="en-US" dirty="0"/>
              <a:t>：</a:t>
            </a:r>
            <a:r>
              <a:rPr lang="en-US" altLang="zh-CN" b="1" dirty="0"/>
              <a:t>Structural Analysis: Correlation &amp; Morphology</a:t>
            </a:r>
            <a:endParaRPr lang="en-US" altLang="zh-CN" dirty="0"/>
          </a:p>
          <a:p>
            <a:r>
              <a:rPr lang="zh-CN" altLang="en-US" b="1" dirty="0"/>
              <a:t>文字</a:t>
            </a:r>
            <a:r>
              <a:rPr lang="zh-CN" altLang="en-US" dirty="0"/>
              <a:t>：强调空位法能形成长程有序结构（关联函数零点远），而 </a:t>
            </a:r>
            <a:r>
              <a:rPr lang="en-US" altLang="zh-CN" dirty="0"/>
              <a:t>Kawasaki </a:t>
            </a:r>
            <a:r>
              <a:rPr lang="zh-CN" altLang="en-US" dirty="0"/>
              <a:t>还在短程纠缠。</a:t>
            </a:r>
          </a:p>
          <a:p>
            <a:r>
              <a:rPr lang="zh-CN" altLang="en-US" b="1" dirty="0"/>
              <a:t>图片</a:t>
            </a:r>
            <a:r>
              <a:rPr lang="zh-CN" altLang="en-US" dirty="0"/>
              <a:t>：</a:t>
            </a:r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compare_4_correlation.png</a:t>
            </a:r>
            <a:r>
              <a:rPr lang="en-US" altLang="zh-CN" dirty="0"/>
              <a:t> </a:t>
            </a:r>
            <a:r>
              <a:rPr lang="zh-CN" altLang="en-US" dirty="0"/>
              <a:t>和 </a:t>
            </a:r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compare_2_snapshots_t1048576.png</a:t>
            </a:r>
            <a:r>
              <a:rPr lang="zh-CN" altLang="en-US" dirty="0"/>
              <a:t>。</a:t>
            </a:r>
          </a:p>
          <a:p>
            <a:endParaRPr lang="zh-CN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B431650-C1E2-1C4A-E372-9F08ECD24CC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66D368-CBDF-4EC8-A09E-7865E2A2E214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0344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6. </a:t>
            </a:r>
            <a:r>
              <a:rPr lang="zh-CN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结论 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(Conclusion)</a:t>
            </a:r>
            <a:endParaRPr lang="zh-CN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对应章节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 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结论</a:t>
            </a:r>
          </a:p>
          <a:p>
            <a:r>
              <a:rPr lang="zh-CN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核心内容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</a:t>
            </a:r>
          </a:p>
          <a:p>
            <a:pPr lvl="1"/>
            <a:r>
              <a:rPr lang="zh-CN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机制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：空位介导动力学有效。</a:t>
            </a:r>
          </a:p>
          <a:p>
            <a:pPr lvl="1"/>
            <a:r>
              <a:rPr lang="zh-CN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标度律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：二维精确验证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$R \sim t^{1/3}$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</a:p>
          <a:p>
            <a:pPr lvl="1"/>
            <a:r>
              <a:rPr lang="zh-CN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相图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：完整复现了不同温度和维度下的动力学行为。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66D368-CBDF-4EC8-A09E-7865E2A2E214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38396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701528-23AD-F0C7-3086-097F6D5705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D2C00FED-AE8C-7B72-9064-CC5E65B515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0F0C8BDA-846D-4F3B-9E14-3F11CF8DB2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Reference</a:t>
            </a:r>
            <a:endParaRPr lang="zh-CN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3F4239A-55C1-D24F-7387-B94B07C2362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66D368-CBDF-4EC8-A09E-7865E2A2E214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57921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66D368-CBDF-4EC8-A09E-7865E2A2E214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7051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3842FA-5C87-C87A-A1D4-1584E55856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2A7B2FF-4DDE-EBBD-6204-B50B4E42039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0C145AAA-C959-8B72-A098-C497B7F92D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4. 代码实现与算法解析 (Implementation)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对应章节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：4.1 - 4.3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核心内容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：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基础架构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：周期性边界条件。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核心引擎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：空位追踪技术（只更新局部能量，高效）。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数据采样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：对数时间采样策略。</a:t>
            </a:r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77951AA-D280-E05F-30BE-462BEAB413A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66D368-CBDF-4EC8-A09E-7865E2A2E214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28446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Google Sans Text"/>
              </a:rPr>
              <a:t>4.4 三维情形 (3D Implementation)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Google Sans Text"/>
              </a:rPr>
              <a:t>对应章节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Google Sans Text"/>
              </a:rPr>
              <a:t>：4.4 三维情形</a:t>
            </a:r>
            <a:endParaRPr kumimoji="0" lang="zh-CN" altLang="zh-CN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Google Sans Tex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Google Sans Text"/>
              </a:rPr>
              <a:t>核心内容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Google Sans Text"/>
              </a:rPr>
              <a:t>：坐标映射升级 ($x,y \to x,y,z$)。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Google Sans Text"/>
              </a:rPr>
              <a:t>配位数变化 ($4 \to 6$)。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Google Sans Text"/>
              </a:rPr>
              <a:t>$R$ 计算公式修正 (系数 $2 \to 3$)。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66D368-CBDF-4EC8-A09E-7865E2A2E214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22088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Google Sans Text"/>
              </a:rPr>
              <a:t>微观结构演化 (Microstructure Evolution)</a:t>
            </a:r>
            <a:endParaRPr kumimoji="0" lang="zh-CN" altLang="zh-CN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Google Sans Text"/>
              </a:rPr>
              <a:t>对应章节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Google Sans Text"/>
              </a:rPr>
              <a:t>：5.1 微观结构演化 </a:t>
            </a:r>
            <a:r>
              <a:rPr kumimoji="0" lang="zh-CN" altLang="zh-CN" sz="1000" b="0" i="0" u="none" strike="noStrike" cap="none" normalizeH="0" baseline="3000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Google Sans Text"/>
              </a:rPr>
              <a:t>7</a:t>
            </a:r>
            <a:endParaRPr kumimoji="0" lang="zh-CN" altLang="zh-CN" sz="3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Google Sans Tex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Google Sans Text"/>
              </a:rPr>
              <a:t>核心内容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Google Sans Text"/>
              </a:rPr>
              <a:t>：展示 $T=0.5T_c$ 下的四张演化快照 ($t=0 \to 10^6$)。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Google Sans Text"/>
              </a:rPr>
              <a:t>讲稿要点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Google Sans Text"/>
              </a:rPr>
              <a:t>：旋节分解 $\to$ 粗化 $\to$ 饱和（条带状）。</a:t>
            </a:r>
            <a:endParaRPr kumimoji="0" lang="en-US" altLang="zh-CN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Google Sans Tex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Google Sans Text"/>
              </a:rPr>
              <a:t>畴生长标度律验证 (Scaling Law Verification)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Google Sans Text"/>
              </a:rPr>
              <a:t>对应章节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Google Sans Text"/>
              </a:rPr>
              <a:t>：5.2 畴生长标度律验证 </a:t>
            </a:r>
            <a:r>
              <a:rPr kumimoji="0" lang="zh-CN" altLang="zh-CN" sz="1200" b="0" i="0" u="none" strike="noStrike" cap="none" normalizeH="0" baseline="3000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Google Sans Text"/>
              </a:rPr>
              <a:t>8</a:t>
            </a:r>
            <a:endParaRPr kumimoji="0" lang="zh-CN" altLang="zh-CN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Google Sans Tex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Google Sans Text"/>
              </a:rPr>
              <a:t>核心内容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Google Sans Text"/>
              </a:rPr>
              <a:t>：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Google Sans Text"/>
              </a:rPr>
              <a:t>左图：关联函数 $C(r)$ 随时间演化。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Google Sans Text"/>
              </a:rPr>
              <a:t>右图：双对数坐标下的 $R(t)$ 拟合。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Google Sans Text"/>
              </a:rPr>
              <a:t>结论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Google Sans Text"/>
              </a:rPr>
              <a:t>：$n \approx 0.326$，完美验证理论值 $1/3$。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zh-CN" altLang="zh-CN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Google Sans Text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66D368-CBDF-4EC8-A09E-7865E2A2E214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21813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5.3 </a:t>
            </a:r>
            <a:r>
              <a:rPr lang="zh-CN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温度影响与相变 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(Temperature Effects)</a:t>
            </a:r>
            <a:endParaRPr lang="zh-CN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对应章节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5.3 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温度影响与相变 </a:t>
            </a:r>
            <a:r>
              <a:rPr lang="en-US" altLang="zh-CN" sz="1200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</a:t>
            </a:r>
            <a:endParaRPr lang="zh-CN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核心内容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</a:t>
            </a:r>
          </a:p>
          <a:p>
            <a:pPr lvl="1"/>
            <a:r>
              <a:rPr lang="zh-CN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拼图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：展示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$0.2, 0.7, 1.0, 1.5 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T_c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$ 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四种微观结构。</a:t>
            </a:r>
          </a:p>
          <a:p>
            <a:pPr lvl="1"/>
            <a:r>
              <a:rPr lang="zh-CN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数据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：对比“冻结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($0.2$)”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和“无序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($1.5$)”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的生长曲线。</a:t>
            </a:r>
          </a:p>
          <a:p>
            <a:pPr lvl="1"/>
            <a:r>
              <a:rPr lang="zh-CN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结论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：清晰划分出 相分离区、临界区、无序区。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66D368-CBDF-4EC8-A09E-7865E2A2E214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70049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5.3 </a:t>
            </a:r>
            <a:r>
              <a:rPr lang="zh-CN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温度影响与相变 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(Temperature Effects)</a:t>
            </a:r>
            <a:endParaRPr lang="zh-CN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对应章节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5.3 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温度影响与相变 </a:t>
            </a:r>
            <a:r>
              <a:rPr lang="en-US" altLang="zh-CN" sz="1200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</a:t>
            </a:r>
            <a:endParaRPr lang="zh-CN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核心内容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</a:t>
            </a:r>
          </a:p>
          <a:p>
            <a:pPr lvl="1"/>
            <a:r>
              <a:rPr lang="zh-CN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拼图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：展示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$0.2, 0.7, 1.0, 1.5 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T_c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$ 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四种微观结构。</a:t>
            </a:r>
          </a:p>
          <a:p>
            <a:pPr lvl="1"/>
            <a:r>
              <a:rPr lang="zh-CN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数据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：对比“冻结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($0.2$)”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和“无序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($1.5$)”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的生长曲线。</a:t>
            </a:r>
          </a:p>
          <a:p>
            <a:pPr lvl="1"/>
            <a:r>
              <a:rPr lang="zh-CN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结论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：清晰划分出 相分离区、临界区、无序区。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66D368-CBDF-4EC8-A09E-7865E2A2E214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43962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5.3 </a:t>
            </a:r>
            <a:r>
              <a:rPr lang="zh-CN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温度影响与相变 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(Temperature Effects)</a:t>
            </a:r>
            <a:endParaRPr lang="zh-CN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对应章节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5.3 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温度影响与相变 </a:t>
            </a:r>
            <a:r>
              <a:rPr lang="en-US" altLang="zh-CN" sz="1200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</a:t>
            </a:r>
            <a:endParaRPr lang="zh-CN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核心内容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</a:t>
            </a:r>
          </a:p>
          <a:p>
            <a:pPr lvl="1"/>
            <a:r>
              <a:rPr lang="zh-CN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拼图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：展示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$0.2, 0.7, 1.0, 1.5 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T_c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$ 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四种微观结构。</a:t>
            </a:r>
          </a:p>
          <a:p>
            <a:pPr lvl="1"/>
            <a:r>
              <a:rPr lang="zh-CN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数据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：对比“冻结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($0.2$)”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和“无序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($1.5$)”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的生长曲线。</a:t>
            </a:r>
          </a:p>
          <a:p>
            <a:pPr lvl="1"/>
            <a:r>
              <a:rPr lang="zh-CN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结论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：清晰划分出 相分离区、临界区、无序区。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66D368-CBDF-4EC8-A09E-7865E2A2E214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62509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5.4 </a:t>
            </a:r>
            <a:r>
              <a:rPr lang="zh-CN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维度效应与三维模拟 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(3D Simulation)</a:t>
            </a:r>
            <a:endParaRPr lang="zh-CN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对应章节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5.4 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维度效应与三维模拟 </a:t>
            </a:r>
            <a:r>
              <a:rPr lang="en-US" altLang="zh-CN" sz="1200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</a:t>
            </a:r>
            <a:endParaRPr lang="zh-CN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核心内容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</a:t>
            </a:r>
          </a:p>
          <a:p>
            <a:pPr lvl="1"/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展示炫酷的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3D 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演化图。</a:t>
            </a:r>
          </a:p>
          <a:p>
            <a:pPr lvl="1"/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展示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3D 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的标度律拟合结果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($n \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approx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0.281$)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</a:p>
          <a:p>
            <a:pPr lvl="1"/>
            <a:r>
              <a:rPr lang="zh-CN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结论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：普适性验证成功。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66D368-CBDF-4EC8-A09E-7865E2A2E214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74927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B34CA5-2013-5BBE-74EE-CA24D7296E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D13863C6-4384-CCCC-9041-DB71086D3F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C747AB1C-7E2F-E725-95C0-95BFC97ACD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5.4 </a:t>
            </a:r>
            <a:r>
              <a:rPr lang="zh-CN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维度效应与三维模拟 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(3D Simulation)</a:t>
            </a:r>
            <a:endParaRPr lang="zh-CN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对应章节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5.4 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维度效应与三维模拟 </a:t>
            </a:r>
            <a:r>
              <a:rPr lang="en-US" altLang="zh-CN" sz="1200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</a:t>
            </a:r>
            <a:endParaRPr lang="zh-CN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核心内容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</a:t>
            </a:r>
          </a:p>
          <a:p>
            <a:pPr lvl="1"/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展示炫酷的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3D 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演化图。</a:t>
            </a:r>
          </a:p>
          <a:p>
            <a:pPr lvl="1"/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展示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3D 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的标度律拟合结果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($n \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approx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0.281$)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</a:p>
          <a:p>
            <a:pPr lvl="1"/>
            <a:r>
              <a:rPr lang="zh-CN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结论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：普适性验证成功。</a:t>
            </a:r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B1C594B-19F7-4729-648B-94CD25F5976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66D368-CBDF-4EC8-A09E-7865E2A2E214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37857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0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04880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104880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BA10D-2B2D-471A-9601-27474E66AA77}" type="datetimeFigureOut">
              <a:rPr lang="zh-CN" altLang="en-US" smtClean="0"/>
              <a:t>2025/12/25</a:t>
            </a:fld>
            <a:endParaRPr lang="zh-CN" altLang="en-US"/>
          </a:p>
        </p:txBody>
      </p:sp>
      <p:sp>
        <p:nvSpPr>
          <p:cNvPr id="104880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80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C629E-8DEA-4C3D-8B15-BEE892BCF92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2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104882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4882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BA10D-2B2D-471A-9601-27474E66AA77}" type="datetimeFigureOut">
              <a:rPr lang="zh-CN" altLang="en-US" smtClean="0"/>
              <a:t>2025/12/25</a:t>
            </a:fld>
            <a:endParaRPr lang="zh-CN" altLang="en-US"/>
          </a:p>
        </p:txBody>
      </p:sp>
      <p:sp>
        <p:nvSpPr>
          <p:cNvPr id="104882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82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C629E-8DEA-4C3D-8B15-BEE892BCF92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11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1048812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4881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BA10D-2B2D-471A-9601-27474E66AA77}" type="datetimeFigureOut">
              <a:rPr lang="zh-CN" altLang="en-US" smtClean="0"/>
              <a:t>2025/12/25</a:t>
            </a:fld>
            <a:endParaRPr lang="zh-CN" altLang="en-US"/>
          </a:p>
        </p:txBody>
      </p:sp>
      <p:sp>
        <p:nvSpPr>
          <p:cNvPr id="104881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81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C629E-8DEA-4C3D-8B15-BEE892BCF92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1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1048582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4858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BA10D-2B2D-471A-9601-27474E66AA77}" type="datetimeFigureOut">
              <a:rPr lang="zh-CN" altLang="en-US" smtClean="0"/>
              <a:t>2025/12/25</a:t>
            </a:fld>
            <a:endParaRPr lang="zh-CN" altLang="en-US"/>
          </a:p>
        </p:txBody>
      </p:sp>
      <p:sp>
        <p:nvSpPr>
          <p:cNvPr id="104858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58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C629E-8DEA-4C3D-8B15-BEE892BCF92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27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048828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1048829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BA10D-2B2D-471A-9601-27474E66AA77}" type="datetimeFigureOut">
              <a:rPr lang="zh-CN" altLang="en-US" smtClean="0"/>
              <a:t>2025/12/25</a:t>
            </a:fld>
            <a:endParaRPr lang="zh-CN" altLang="en-US"/>
          </a:p>
        </p:txBody>
      </p:sp>
      <p:sp>
        <p:nvSpPr>
          <p:cNvPr id="1048830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831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C629E-8DEA-4C3D-8B15-BEE892BCF92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3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104883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4883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4883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BA10D-2B2D-471A-9601-27474E66AA77}" type="datetimeFigureOut">
              <a:rPr lang="zh-CN" altLang="en-US" smtClean="0"/>
              <a:t>2025/12/25</a:t>
            </a:fld>
            <a:endParaRPr lang="zh-CN" altLang="en-US"/>
          </a:p>
        </p:txBody>
      </p:sp>
      <p:sp>
        <p:nvSpPr>
          <p:cNvPr id="104883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83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C629E-8DEA-4C3D-8B15-BEE892BCF92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38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1048839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1048840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48841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1048842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48843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BA10D-2B2D-471A-9601-27474E66AA77}" type="datetimeFigureOut">
              <a:rPr lang="zh-CN" altLang="en-US" smtClean="0"/>
              <a:t>2025/12/25</a:t>
            </a:fld>
            <a:endParaRPr lang="zh-CN" altLang="en-US"/>
          </a:p>
        </p:txBody>
      </p:sp>
      <p:sp>
        <p:nvSpPr>
          <p:cNvPr id="1048844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845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C629E-8DEA-4C3D-8B15-BEE892BCF92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07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1048808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BA10D-2B2D-471A-9601-27474E66AA77}" type="datetimeFigureOut">
              <a:rPr lang="zh-CN" altLang="en-US" smtClean="0"/>
              <a:t>2025/12/25</a:t>
            </a:fld>
            <a:endParaRPr lang="zh-CN" altLang="en-US"/>
          </a:p>
        </p:txBody>
      </p:sp>
      <p:sp>
        <p:nvSpPr>
          <p:cNvPr id="1048809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810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C629E-8DEA-4C3D-8B15-BEE892BCF92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1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BA10D-2B2D-471A-9601-27474E66AA77}" type="datetimeFigureOut">
              <a:rPr lang="zh-CN" altLang="en-US" smtClean="0"/>
              <a:t>2025/12/25</a:t>
            </a:fld>
            <a:endParaRPr lang="zh-CN" altLang="en-US"/>
          </a:p>
        </p:txBody>
      </p:sp>
      <p:sp>
        <p:nvSpPr>
          <p:cNvPr id="1048592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593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C629E-8DEA-4C3D-8B15-BEE892BCF92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46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048847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48848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1048849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BA10D-2B2D-471A-9601-27474E66AA77}" type="datetimeFigureOut">
              <a:rPr lang="zh-CN" altLang="en-US" smtClean="0"/>
              <a:t>2025/12/25</a:t>
            </a:fld>
            <a:endParaRPr lang="zh-CN" altLang="en-US"/>
          </a:p>
        </p:txBody>
      </p:sp>
      <p:sp>
        <p:nvSpPr>
          <p:cNvPr id="1048850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851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C629E-8DEA-4C3D-8B15-BEE892BCF92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16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048817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1048818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1048819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BA10D-2B2D-471A-9601-27474E66AA77}" type="datetimeFigureOut">
              <a:rPr lang="zh-CN" altLang="en-US" smtClean="0"/>
              <a:t>2025/12/25</a:t>
            </a:fld>
            <a:endParaRPr lang="zh-CN" altLang="en-US"/>
          </a:p>
        </p:txBody>
      </p:sp>
      <p:sp>
        <p:nvSpPr>
          <p:cNvPr id="1048820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821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C629E-8DEA-4C3D-8B15-BEE892BCF92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6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1048577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48578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ABA10D-2B2D-471A-9601-27474E66AA77}" type="datetimeFigureOut">
              <a:rPr lang="zh-CN" altLang="en-US" smtClean="0"/>
              <a:t>2025/12/25</a:t>
            </a:fld>
            <a:endParaRPr lang="zh-CN" altLang="en-US"/>
          </a:p>
        </p:txBody>
      </p:sp>
      <p:sp>
        <p:nvSpPr>
          <p:cNvPr id="1048579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1048580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EC629E-8DEA-4C3D-8B15-BEE892BCF92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gif"/><Relationship Id="rId7" Type="http://schemas.openxmlformats.org/officeDocument/2006/relationships/image" Target="../media/image14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5.png"/><Relationship Id="rId4" Type="http://schemas.openxmlformats.org/officeDocument/2006/relationships/image" Target="../media/image16.png"/><Relationship Id="rId9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4.png"/><Relationship Id="rId7" Type="http://schemas.openxmlformats.org/officeDocument/2006/relationships/image" Target="../media/image23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gif"/><Relationship Id="rId11" Type="http://schemas.openxmlformats.org/officeDocument/2006/relationships/image" Target="../media/image28.png"/><Relationship Id="rId5" Type="http://schemas.openxmlformats.org/officeDocument/2006/relationships/image" Target="../media/image21.gif"/><Relationship Id="rId10" Type="http://schemas.openxmlformats.org/officeDocument/2006/relationships/image" Target="../media/image27.png"/><Relationship Id="rId4" Type="http://schemas.openxmlformats.org/officeDocument/2006/relationships/image" Target="../media/image20.gif"/><Relationship Id="rId9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0.png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gif"/><Relationship Id="rId5" Type="http://schemas.openxmlformats.org/officeDocument/2006/relationships/image" Target="../media/image14.gif"/><Relationship Id="rId4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6"/>
          <p:cNvGrpSpPr/>
          <p:nvPr/>
        </p:nvGrpSpPr>
        <p:grpSpPr>
          <a:xfrm>
            <a:off x="183" y="1280318"/>
            <a:ext cx="12191635" cy="4776771"/>
            <a:chOff x="-1" y="1609725"/>
            <a:chExt cx="12192002" cy="4243803"/>
          </a:xfrm>
        </p:grpSpPr>
        <p:pic>
          <p:nvPicPr>
            <p:cNvPr id="2097152" name="Picture 3"/>
            <p:cNvPicPr>
              <a:picLocks noChangeAspect="1" noChangeArrowheads="1"/>
            </p:cNvPicPr>
            <p:nvPr/>
          </p:nvPicPr>
          <p:blipFill rotWithShape="1">
            <a:blip r:embed="rId2" cstate="print"/>
            <a:srcRect l="2767" r="7205" b="57679"/>
            <a:stretch>
              <a:fillRect/>
            </a:stretch>
          </p:blipFill>
          <p:spPr bwMode="auto">
            <a:xfrm rot="10800000">
              <a:off x="-1" y="5218330"/>
              <a:ext cx="12192001" cy="635198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1048586" name="矩形 9"/>
            <p:cNvSpPr/>
            <p:nvPr/>
          </p:nvSpPr>
          <p:spPr>
            <a:xfrm>
              <a:off x="1" y="1609725"/>
              <a:ext cx="12192000" cy="360933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16230"/>
              <a:endParaRPr lang="zh-CN" altLang="en-US" sz="1245">
                <a:solidFill>
                  <a:srgbClr val="FFFFFF"/>
                </a:solidFill>
                <a:latin typeface="Arial" panose="020B0604020202020204"/>
                <a:ea typeface="微软雅黑" panose="020B0503020204020204" pitchFamily="34" charset="-122"/>
              </a:endParaRPr>
            </a:p>
          </p:txBody>
        </p:sp>
      </p:grpSp>
      <p:sp>
        <p:nvSpPr>
          <p:cNvPr id="1048587" name="文本框 12"/>
          <p:cNvSpPr txBox="1"/>
          <p:nvPr/>
        </p:nvSpPr>
        <p:spPr>
          <a:xfrm>
            <a:off x="4690294" y="1846244"/>
            <a:ext cx="73192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Computational Physics – Project 15.45</a:t>
            </a:r>
            <a:endParaRPr lang="zh-CN" altLang="en-US" sz="32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48588" name="文本框 13"/>
          <p:cNvSpPr txBox="1"/>
          <p:nvPr/>
        </p:nvSpPr>
        <p:spPr>
          <a:xfrm>
            <a:off x="4690294" y="2409188"/>
            <a:ext cx="696992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solidFill>
                  <a:schemeClr val="accent1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Vacancy mediated dynamics </a:t>
            </a:r>
          </a:p>
          <a:p>
            <a:r>
              <a:rPr lang="en-US" altLang="zh-CN" sz="4000" b="1" dirty="0">
                <a:solidFill>
                  <a:schemeClr val="accent1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in binary alloys</a:t>
            </a:r>
            <a:endParaRPr lang="zh-CN" altLang="en-US" sz="4000" b="1" dirty="0">
              <a:solidFill>
                <a:schemeClr val="accent1">
                  <a:lumMod val="50000"/>
                </a:schemeClr>
              </a:solidFill>
              <a:latin typeface="Cambria" panose="02040503050406030204" pitchFamily="18" charset="0"/>
              <a:ea typeface="汉仪雅酷黑-85J" panose="00020600040101010101" charset="-122"/>
              <a:cs typeface="Times New Roman" panose="02020603050405020304" pitchFamily="18" charset="0"/>
            </a:endParaRPr>
          </a:p>
        </p:txBody>
      </p:sp>
      <p:cxnSp>
        <p:nvCxnSpPr>
          <p:cNvPr id="3145728" name="直接连接符 14"/>
          <p:cNvCxnSpPr/>
          <p:nvPr/>
        </p:nvCxnSpPr>
        <p:spPr>
          <a:xfrm flipH="1">
            <a:off x="4690295" y="3786446"/>
            <a:ext cx="601663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589" name="文本框 25"/>
          <p:cNvSpPr txBox="1"/>
          <p:nvPr/>
        </p:nvSpPr>
        <p:spPr>
          <a:xfrm>
            <a:off x="4690294" y="3795537"/>
            <a:ext cx="5591776" cy="3477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60" b="1" dirty="0">
                <a:solidFill>
                  <a:schemeClr val="bg2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朱竟哲、金泊宇</a:t>
            </a:r>
            <a:endParaRPr lang="en-US" altLang="zh-CN" sz="1660" b="1" dirty="0">
              <a:solidFill>
                <a:schemeClr val="bg2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048590" name="文本框 27"/>
          <p:cNvSpPr txBox="1"/>
          <p:nvPr/>
        </p:nvSpPr>
        <p:spPr>
          <a:xfrm>
            <a:off x="10479948" y="5884052"/>
            <a:ext cx="1245125" cy="3460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60" b="1" dirty="0">
                <a:solidFill>
                  <a:schemeClr val="bg2">
                    <a:lumMod val="50000"/>
                  </a:schemeClr>
                </a:solidFill>
                <a:latin typeface="HYXuanSong 75J" panose="00020600040101010101" charset="-122"/>
                <a:ea typeface="HYXuanSong 75J" panose="00020600040101010101" charset="-122"/>
                <a:cs typeface="HYXuanSong 75J" panose="00020600040101010101" charset="-122"/>
              </a:rPr>
              <a:t>2026.1.5</a:t>
            </a:r>
            <a:endParaRPr lang="zh-CN" altLang="en-US" sz="1660" b="1" dirty="0">
              <a:solidFill>
                <a:schemeClr val="bg2">
                  <a:lumMod val="50000"/>
                </a:schemeClr>
              </a:solidFill>
              <a:latin typeface="HYXuanSong 75J" panose="00020600040101010101" charset="-122"/>
              <a:ea typeface="HYXuanSong 75J" panose="00020600040101010101" charset="-122"/>
              <a:cs typeface="HYXuanSong 75J" panose="00020600040101010101" charset="-12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7988" y="0"/>
            <a:ext cx="4465329" cy="152095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E56925F4-5F20-47D8-AB45-926748E7BA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065" t="5444" r="3013" b="9282"/>
          <a:stretch>
            <a:fillRect/>
          </a:stretch>
        </p:blipFill>
        <p:spPr>
          <a:xfrm>
            <a:off x="306258" y="1465152"/>
            <a:ext cx="3716836" cy="369213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31457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485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59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3FEC53-0E8D-0ED9-DF08-2FE87A27EB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D199108-BE04-2A44-2855-DB81B66A99EC}"/>
              </a:ext>
            </a:extLst>
          </p:cNvPr>
          <p:cNvSpPr txBox="1"/>
          <p:nvPr/>
        </p:nvSpPr>
        <p:spPr>
          <a:xfrm>
            <a:off x="444232" y="415436"/>
            <a:ext cx="624515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3200" b="1">
                <a:latin typeface="Cambria" panose="02040503050406030204" pitchFamily="18" charset="0"/>
                <a:ea typeface="Cambria" panose="02040503050406030204" pitchFamily="18" charset="0"/>
              </a:defRPr>
            </a:lvl1pPr>
          </a:lstStyle>
          <a:p>
            <a:r>
              <a:rPr lang="en-US" altLang="zh-CN" dirty="0"/>
              <a:t>Microstructure Evolution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105BEC6-149A-2212-11E3-BD36741EC0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0856" y="2021284"/>
            <a:ext cx="3420000" cy="342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2">
                <a:extLst>
                  <a:ext uri="{FF2B5EF4-FFF2-40B4-BE49-F238E27FC236}">
                    <a16:creationId xmlns:a16="http://schemas.microsoft.com/office/drawing/2014/main" id="{D3E50159-88AE-399D-CD9F-FCABCB5BA5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232" y="5890585"/>
                <a:ext cx="5657850" cy="70788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2000" b="0" i="1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Spinodal Decomposition </a:t>
                </a:r>
                <a14:m>
                  <m:oMath xmlns:m="http://schemas.openxmlformats.org/officeDocument/2006/math">
                    <m:r>
                      <a:rPr kumimoji="0" lang="zh-CN" altLang="zh-CN" sz="2000" b="0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Google Sans Text"/>
                      </a:rPr>
                      <m:t>→</m:t>
                    </m:r>
                  </m:oMath>
                </a14:m>
                <a:r>
                  <a:rPr kumimoji="0" lang="zh-CN" altLang="zh-CN" sz="2000" b="0" i="1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 Coarsening </a:t>
                </a:r>
                <a14:m>
                  <m:oMath xmlns:m="http://schemas.openxmlformats.org/officeDocument/2006/math">
                    <m:r>
                      <a:rPr kumimoji="0" lang="zh-CN" altLang="zh-CN" sz="2000" b="0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Google Sans Text"/>
                      </a:rPr>
                      <m:t>→</m:t>
                    </m:r>
                    <m:r>
                      <a:rPr kumimoji="0" lang="zh-CN" altLang="zh-CN" sz="2000" b="0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0" lang="zh-CN" altLang="zh-CN" sz="2000" b="0" i="1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Saturation</a:t>
                </a:r>
                <a:endParaRPr kumimoji="0" lang="en-US" altLang="zh-CN" sz="2000" b="0" i="1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altLang="zh-CN" sz="2000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Total: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20</m:t>
                        </m:r>
                      </m:sup>
                    </m:sSup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=1048576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𝑀𝐶𝑆</m:t>
                    </m:r>
                  </m:oMath>
                </a14:m>
                <a:endParaRPr kumimoji="0" lang="zh-CN" altLang="zh-CN" sz="2000" b="0" i="1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7" name="Rectangle 2">
                <a:extLst>
                  <a:ext uri="{FF2B5EF4-FFF2-40B4-BE49-F238E27FC236}">
                    <a16:creationId xmlns:a16="http://schemas.microsoft.com/office/drawing/2014/main" id="{D3E50159-88AE-399D-CD9F-FCABCB5BA5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44232" y="5890585"/>
                <a:ext cx="5657850" cy="707886"/>
              </a:xfrm>
              <a:prstGeom prst="rect">
                <a:avLst/>
              </a:prstGeom>
              <a:blipFill>
                <a:blip r:embed="rId4"/>
                <a:stretch>
                  <a:fillRect l="-1185" t="-4310" b="-15517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BDACF470-E793-85FF-87F2-7285ECCCE871}"/>
                  </a:ext>
                </a:extLst>
              </p:cNvPr>
              <p:cNvSpPr txBox="1"/>
              <p:nvPr/>
            </p:nvSpPr>
            <p:spPr>
              <a:xfrm>
                <a:off x="8739586" y="6244528"/>
                <a:ext cx="178593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zh-CN" altLang="zh-CN" sz="18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Google Sans Text"/>
                        </a:rPr>
                        <m:t>𝑛</m:t>
                      </m:r>
                      <m:r>
                        <a:rPr kumimoji="0" lang="zh-CN" altLang="zh-CN" sz="18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Google Sans Text"/>
                        </a:rPr>
                        <m:t> ≈0.327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BDACF470-E793-85FF-87F2-7285ECCCE8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9586" y="6244528"/>
                <a:ext cx="1785937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BF282C4D-1BDD-7F00-64E2-8F9D7067DB79}"/>
                  </a:ext>
                </a:extLst>
              </p:cNvPr>
              <p:cNvSpPr txBox="1"/>
              <p:nvPr/>
            </p:nvSpPr>
            <p:spPr>
              <a:xfrm>
                <a:off x="2751390" y="1571983"/>
                <a:ext cx="147893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𝟓</m:t>
                      </m:r>
                      <m:sSub>
                        <m:sSubPr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</m:sub>
                      </m:sSub>
                    </m:oMath>
                  </m:oMathPara>
                </a14:m>
                <a:endParaRPr lang="zh-CN" altLang="en-US" sz="2400" b="1" dirty="0"/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BF282C4D-1BDD-7F00-64E2-8F9D7067DB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1390" y="1571983"/>
                <a:ext cx="1478931" cy="369332"/>
              </a:xfrm>
              <a:prstGeom prst="rect">
                <a:avLst/>
              </a:prstGeom>
              <a:blipFill>
                <a:blip r:embed="rId6"/>
                <a:stretch>
                  <a:fillRect l="-3704" b="-1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>
            <a:extLst>
              <a:ext uri="{FF2B5EF4-FFF2-40B4-BE49-F238E27FC236}">
                <a16:creationId xmlns:a16="http://schemas.microsoft.com/office/drawing/2014/main" id="{786B567B-E6CB-9036-3E03-4E83705374E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56" y="2021284"/>
            <a:ext cx="3420000" cy="34200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5DC1DAC-B39A-899A-EF65-77689A529935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3282" y="244140"/>
            <a:ext cx="4798800" cy="303276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D56484D6-B62D-7A73-7B16-F3A16369AAC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2082" y="3364528"/>
            <a:ext cx="4800000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5447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A1C506-3837-DC14-AEFE-79B37A4160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16A8F01-3B12-07E5-CF38-B5A1E20EC6A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3976" y="0"/>
            <a:ext cx="2369399" cy="807051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C4ABFEFD-DBBD-366A-7C36-7E2DAED4FE8A}"/>
              </a:ext>
            </a:extLst>
          </p:cNvPr>
          <p:cNvSpPr txBox="1"/>
          <p:nvPr/>
        </p:nvSpPr>
        <p:spPr>
          <a:xfrm>
            <a:off x="444232" y="415436"/>
            <a:ext cx="624515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3200" b="1">
                <a:latin typeface="Cambria" panose="02040503050406030204" pitchFamily="18" charset="0"/>
                <a:ea typeface="Cambria" panose="02040503050406030204" pitchFamily="18" charset="0"/>
              </a:defRPr>
            </a:lvl1pPr>
          </a:lstStyle>
          <a:p>
            <a:r>
              <a:rPr lang="en-US" altLang="zh-CN" dirty="0"/>
              <a:t>Temperature Effects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C109592-F63B-6153-8249-78547AD23C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72" y="1824823"/>
            <a:ext cx="3024000" cy="30240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19F7837-6CD3-131B-19CF-FF363E43A5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2000" y="1824823"/>
            <a:ext cx="3024000" cy="30240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D6622517-93F3-8AAE-898D-797849BCBFD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824823"/>
            <a:ext cx="3024000" cy="30240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DB234FEA-6657-B1FB-4D2E-C24A30C237F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2428" y="1824823"/>
            <a:ext cx="3024000" cy="3024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91C22B85-AAB8-A416-19CD-BBD307AABE94}"/>
                  </a:ext>
                </a:extLst>
              </p:cNvPr>
              <p:cNvSpPr txBox="1"/>
              <p:nvPr/>
            </p:nvSpPr>
            <p:spPr>
              <a:xfrm>
                <a:off x="473557" y="4988379"/>
                <a:ext cx="2188029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=0.2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91C22B85-AAB8-A416-19CD-BBD307AABE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557" y="4988379"/>
                <a:ext cx="2188029" cy="276999"/>
              </a:xfrm>
              <a:prstGeom prst="rect">
                <a:avLst/>
              </a:prstGeom>
              <a:blipFill>
                <a:blip r:embed="rId8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1929715B-5AF6-87C6-F743-2A7F495CA887}"/>
                  </a:ext>
                </a:extLst>
              </p:cNvPr>
              <p:cNvSpPr txBox="1"/>
              <p:nvPr/>
            </p:nvSpPr>
            <p:spPr>
              <a:xfrm>
                <a:off x="3489985" y="4988378"/>
                <a:ext cx="2188029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=0.7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1929715B-5AF6-87C6-F743-2A7F495CA8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9985" y="4988378"/>
                <a:ext cx="2188029" cy="276999"/>
              </a:xfrm>
              <a:prstGeom prst="rect">
                <a:avLst/>
              </a:prstGeom>
              <a:blipFill>
                <a:blip r:embed="rId9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CD6A3C99-54C4-263C-4544-E148D272E2F2}"/>
                  </a:ext>
                </a:extLst>
              </p:cNvPr>
              <p:cNvSpPr txBox="1"/>
              <p:nvPr/>
            </p:nvSpPr>
            <p:spPr>
              <a:xfrm>
                <a:off x="6513988" y="4988378"/>
                <a:ext cx="2188029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=1.0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CD6A3C99-54C4-263C-4544-E148D272E2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3988" y="4988378"/>
                <a:ext cx="2188029" cy="276999"/>
              </a:xfrm>
              <a:prstGeom prst="rect">
                <a:avLst/>
              </a:prstGeom>
              <a:blipFill>
                <a:blip r:embed="rId10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07A56A4E-6798-CAB0-5C11-95FEEF8C68E2}"/>
                  </a:ext>
                </a:extLst>
              </p:cNvPr>
              <p:cNvSpPr txBox="1"/>
              <p:nvPr/>
            </p:nvSpPr>
            <p:spPr>
              <a:xfrm>
                <a:off x="9530414" y="4988377"/>
                <a:ext cx="2188029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=1.5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07A56A4E-6798-CAB0-5C11-95FEEF8C68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0414" y="4988377"/>
                <a:ext cx="2188029" cy="276999"/>
              </a:xfrm>
              <a:prstGeom prst="rect">
                <a:avLst/>
              </a:prstGeom>
              <a:blipFill>
                <a:blip r:embed="rId11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文本框 18">
            <a:extLst>
              <a:ext uri="{FF2B5EF4-FFF2-40B4-BE49-F238E27FC236}">
                <a16:creationId xmlns:a16="http://schemas.microsoft.com/office/drawing/2014/main" id="{76DCB192-DB5C-60C8-302D-9B227AA6ABB5}"/>
              </a:ext>
            </a:extLst>
          </p:cNvPr>
          <p:cNvSpPr txBox="1"/>
          <p:nvPr/>
        </p:nvSpPr>
        <p:spPr>
          <a:xfrm>
            <a:off x="2168794" y="5682899"/>
            <a:ext cx="200433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i="1" dirty="0">
                <a:latin typeface="Calibri" panose="020F0502020204030204" pitchFamily="34" charset="0"/>
                <a:cs typeface="Calibri" panose="020F0502020204030204" pitchFamily="34" charset="0"/>
              </a:rPr>
              <a:t>Phase separation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1A76234E-E878-3AD0-5F42-7BC26CE48355}"/>
              </a:ext>
            </a:extLst>
          </p:cNvPr>
          <p:cNvSpPr txBox="1"/>
          <p:nvPr/>
        </p:nvSpPr>
        <p:spPr>
          <a:xfrm>
            <a:off x="7122588" y="5682899"/>
            <a:ext cx="97082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i="1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altLang="zh-CN" sz="2000" dirty="0"/>
              <a:t>C</a:t>
            </a:r>
            <a:r>
              <a:rPr lang="zh-CN" altLang="en-US" sz="2000" dirty="0"/>
              <a:t>ritical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891028A7-974D-E522-519C-840B772D47F1}"/>
              </a:ext>
            </a:extLst>
          </p:cNvPr>
          <p:cNvSpPr txBox="1"/>
          <p:nvPr/>
        </p:nvSpPr>
        <p:spPr>
          <a:xfrm>
            <a:off x="9970713" y="5682899"/>
            <a:ext cx="130743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i="1" dirty="0">
                <a:latin typeface="Calibri" panose="020F0502020204030204" pitchFamily="34" charset="0"/>
                <a:cs typeface="Calibri" panose="020F0502020204030204" pitchFamily="34" charset="0"/>
              </a:rPr>
              <a:t>D</a:t>
            </a:r>
            <a:r>
              <a:rPr lang="zh-CN" altLang="en-US" sz="2000" i="1" dirty="0">
                <a:latin typeface="Calibri" panose="020F0502020204030204" pitchFamily="34" charset="0"/>
                <a:cs typeface="Calibri" panose="020F0502020204030204" pitchFamily="34" charset="0"/>
              </a:rPr>
              <a:t>isordered</a:t>
            </a:r>
          </a:p>
        </p:txBody>
      </p:sp>
      <p:sp>
        <p:nvSpPr>
          <p:cNvPr id="24" name="左大括号 23">
            <a:extLst>
              <a:ext uri="{FF2B5EF4-FFF2-40B4-BE49-F238E27FC236}">
                <a16:creationId xmlns:a16="http://schemas.microsoft.com/office/drawing/2014/main" id="{0BAF16A0-6995-A14B-1B1F-A94E6B55F935}"/>
              </a:ext>
            </a:extLst>
          </p:cNvPr>
          <p:cNvSpPr/>
          <p:nvPr/>
        </p:nvSpPr>
        <p:spPr>
          <a:xfrm rot="16200000">
            <a:off x="2970906" y="4017968"/>
            <a:ext cx="400109" cy="2955471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89437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88E1E2-B0AA-37CD-B376-D03A29FCE7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A5F3223-8D31-63FC-5E90-CC9F4769DF3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3976" y="0"/>
            <a:ext cx="2369399" cy="807051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E57FC109-C775-A575-E6E8-BC25473DB5C8}"/>
              </a:ext>
            </a:extLst>
          </p:cNvPr>
          <p:cNvSpPr txBox="1"/>
          <p:nvPr/>
        </p:nvSpPr>
        <p:spPr>
          <a:xfrm>
            <a:off x="444231" y="415436"/>
            <a:ext cx="872426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3200" b="1">
                <a:latin typeface="Cambria" panose="02040503050406030204" pitchFamily="18" charset="0"/>
                <a:ea typeface="Cambria" panose="02040503050406030204" pitchFamily="18" charset="0"/>
              </a:defRPr>
            </a:lvl1pPr>
          </a:lstStyle>
          <a:p>
            <a:r>
              <a:rPr lang="en-US" altLang="zh-CN" dirty="0"/>
              <a:t>Temperature Effects – Domain Growth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D78A10F-8FCE-35BF-5B87-04B21CE3FA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777" y="1000212"/>
            <a:ext cx="4799999" cy="2880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C5F2A9A-E2EC-3285-9C52-21D064DC14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5776" y="1000211"/>
            <a:ext cx="4800000" cy="28800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FB86061-5017-73B4-11CA-C6989C6DAC6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777" y="3880211"/>
            <a:ext cx="4800000" cy="28800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65924F51-3B13-D5B3-5F2B-3E0F749E1AB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5776" y="3880211"/>
            <a:ext cx="4800000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4622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CC8094-D294-C37F-13FE-333F5008E2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BA06278-EF86-23CF-47B4-99F3EFF187F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3976" y="0"/>
            <a:ext cx="2369399" cy="807051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9CA87529-4A50-04DF-4D3C-77CCB4BEFFD6}"/>
              </a:ext>
            </a:extLst>
          </p:cNvPr>
          <p:cNvSpPr txBox="1"/>
          <p:nvPr/>
        </p:nvSpPr>
        <p:spPr>
          <a:xfrm>
            <a:off x="444231" y="415436"/>
            <a:ext cx="957334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3200" b="1">
                <a:latin typeface="Cambria" panose="02040503050406030204" pitchFamily="18" charset="0"/>
                <a:ea typeface="Cambria" panose="02040503050406030204" pitchFamily="18" charset="0"/>
              </a:defRPr>
            </a:lvl1pPr>
          </a:lstStyle>
          <a:p>
            <a:r>
              <a:rPr lang="en-US" altLang="zh-CN" dirty="0"/>
              <a:t>Temperature Effects – Pair Correlation Function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D903B3E-5E8C-550E-899A-AA18CC21F93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9838" y="3880211"/>
            <a:ext cx="4558484" cy="2880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151E081-80D7-6534-9D7E-66CE790774F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1354" y="3880211"/>
            <a:ext cx="4558484" cy="28800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2E77D67-1796-8898-895E-364D72973BD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9838" y="1000211"/>
            <a:ext cx="4558484" cy="28800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AA0A5D63-FCDC-EC58-3046-639399CECB8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1354" y="1000211"/>
            <a:ext cx="4558484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7408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474FF5-6A9A-DA66-FCC8-C02D750580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15E84C9-59B9-8834-F41A-DCE6FE1AFC6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3976" y="0"/>
            <a:ext cx="2369399" cy="807051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61BB4CBB-01CE-4639-6DC6-581B70CCD690}"/>
              </a:ext>
            </a:extLst>
          </p:cNvPr>
          <p:cNvSpPr txBox="1"/>
          <p:nvPr/>
        </p:nvSpPr>
        <p:spPr>
          <a:xfrm>
            <a:off x="444231" y="415436"/>
            <a:ext cx="295211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3200" b="1">
                <a:latin typeface="Cambria" panose="02040503050406030204" pitchFamily="18" charset="0"/>
                <a:ea typeface="Cambria" panose="02040503050406030204" pitchFamily="18" charset="0"/>
              </a:defRPr>
            </a:lvl1pPr>
          </a:lstStyle>
          <a:p>
            <a:r>
              <a:rPr lang="en-US" altLang="zh-CN" dirty="0"/>
              <a:t>3D Simulation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0DF7DB6-2C8A-BB82-2497-3056C16F07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590" y="1107290"/>
            <a:ext cx="10882819" cy="5441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8922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3A6513-8DF8-6864-B3D7-F1DB52C602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4671A11-CABF-2DD8-A86D-7141B34F427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3976" y="0"/>
            <a:ext cx="2369399" cy="807051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A5BCAC1B-58A2-6962-6324-F7A0C79E8B70}"/>
              </a:ext>
            </a:extLst>
          </p:cNvPr>
          <p:cNvSpPr txBox="1"/>
          <p:nvPr/>
        </p:nvSpPr>
        <p:spPr>
          <a:xfrm>
            <a:off x="444231" y="415436"/>
            <a:ext cx="295211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3200" b="1">
                <a:latin typeface="Cambria" panose="02040503050406030204" pitchFamily="18" charset="0"/>
                <a:ea typeface="Cambria" panose="02040503050406030204" pitchFamily="18" charset="0"/>
              </a:defRPr>
            </a:lvl1pPr>
          </a:lstStyle>
          <a:p>
            <a:r>
              <a:rPr lang="en-US" altLang="zh-CN" dirty="0"/>
              <a:t>3D Simulation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20C5C10-AB76-89BA-940C-80AE55280E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8815" y="1174838"/>
            <a:ext cx="7513873" cy="450832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C461E889-D9ED-C324-7B70-DA0873B3D2C2}"/>
                  </a:ext>
                </a:extLst>
              </p:cNvPr>
              <p:cNvSpPr txBox="1"/>
              <p:nvPr/>
            </p:nvSpPr>
            <p:spPr>
              <a:xfrm>
                <a:off x="5519720" y="5796643"/>
                <a:ext cx="115256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≈ 0.281</m:t>
                      </m:r>
                    </m:oMath>
                  </m:oMathPara>
                </a14:m>
                <a:endParaRPr lang="zh-CN" altLang="en-US" i="1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C461E889-D9ED-C324-7B70-DA0873B3D2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9720" y="5796643"/>
                <a:ext cx="1152560" cy="276999"/>
              </a:xfrm>
              <a:prstGeom prst="rect">
                <a:avLst/>
              </a:prstGeom>
              <a:blipFill>
                <a:blip r:embed="rId5"/>
                <a:stretch>
                  <a:fillRect l="-2632" r="-4737" b="-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293955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445BCB-63CE-3AC1-9F19-EDE62093C5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343F078-7C5B-6E8D-C66E-6CA0D318F78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3976" y="0"/>
            <a:ext cx="2369399" cy="807051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FD35ACCA-5490-53B7-B89B-748B3D84598E}"/>
              </a:ext>
            </a:extLst>
          </p:cNvPr>
          <p:cNvSpPr txBox="1"/>
          <p:nvPr/>
        </p:nvSpPr>
        <p:spPr>
          <a:xfrm>
            <a:off x="444231" y="415436"/>
            <a:ext cx="660971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3200" b="1">
                <a:latin typeface="Cambria" panose="02040503050406030204" pitchFamily="18" charset="0"/>
                <a:ea typeface="Cambria" panose="02040503050406030204" pitchFamily="18" charset="0"/>
              </a:defRPr>
            </a:lvl1pPr>
          </a:lstStyle>
          <a:p>
            <a:r>
              <a:rPr lang="en-US" altLang="zh-CN" dirty="0"/>
              <a:t>Vacancy Mediated vs. Kawasaki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F7938DF-B7D1-D6E2-4FBF-314B188251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764" y="1914676"/>
            <a:ext cx="5245714" cy="36720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CFCAEE7-20C5-1864-D5B0-9C3D6ADD79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3478" y="1914676"/>
            <a:ext cx="6120000" cy="367200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3BC6C09C-D842-0E18-C433-359679ADAE9D}"/>
              </a:ext>
            </a:extLst>
          </p:cNvPr>
          <p:cNvSpPr txBox="1"/>
          <p:nvPr/>
        </p:nvSpPr>
        <p:spPr>
          <a:xfrm>
            <a:off x="3991655" y="1514566"/>
            <a:ext cx="420868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000" b="1" i="1" kern="12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Evolution Efficiency: Growth &amp; Energy</a:t>
            </a:r>
            <a:endParaRPr lang="en-US" altLang="zh-CN" sz="2000" i="1" kern="120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F53550DE-A44E-BD9C-51E3-FA56DAF73663}"/>
                  </a:ext>
                </a:extLst>
              </p:cNvPr>
              <p:cNvSpPr txBox="1"/>
              <p:nvPr/>
            </p:nvSpPr>
            <p:spPr>
              <a:xfrm>
                <a:off x="2307263" y="5693873"/>
                <a:ext cx="1586716" cy="6054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𝑉𝑎𝑐</m:t>
                              </m:r>
                            </m:sub>
                          </m:sSub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≈40.96</m:t>
                      </m:r>
                    </m:oMath>
                  </m:oMathPara>
                </a14:m>
                <a:endParaRPr lang="en-US" altLang="zh-CN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𝑘𝑎𝑤𝑎</m:t>
                              </m:r>
                            </m:sub>
                          </m:sSub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≈13.50</m:t>
                      </m:r>
                    </m:oMath>
                  </m:oMathPara>
                </a14:m>
                <a:endParaRPr lang="en-US" altLang="zh-CN" b="0" dirty="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F53550DE-A44E-BD9C-51E3-FA56DAF736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7263" y="5693873"/>
                <a:ext cx="1586716" cy="605422"/>
              </a:xfrm>
              <a:prstGeom prst="rect">
                <a:avLst/>
              </a:prstGeom>
              <a:blipFill>
                <a:blip r:embed="rId6"/>
                <a:stretch>
                  <a:fillRect l="-2682" r="-3065" b="-90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414839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AD6E36-51F7-C0F0-82B0-DEB303C77B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05D9718-DFFF-99FC-D9D8-33E2EE87C8F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3976" y="0"/>
            <a:ext cx="2369399" cy="807051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D7738367-6C5D-7B74-002D-692F22D35656}"/>
              </a:ext>
            </a:extLst>
          </p:cNvPr>
          <p:cNvSpPr txBox="1"/>
          <p:nvPr/>
        </p:nvSpPr>
        <p:spPr>
          <a:xfrm>
            <a:off x="444231" y="415436"/>
            <a:ext cx="660971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3200" b="1">
                <a:latin typeface="Cambria" panose="02040503050406030204" pitchFamily="18" charset="0"/>
                <a:ea typeface="Cambria" panose="02040503050406030204" pitchFamily="18" charset="0"/>
              </a:defRPr>
            </a:lvl1pPr>
          </a:lstStyle>
          <a:p>
            <a:r>
              <a:rPr lang="en-US" altLang="zh-CN" dirty="0"/>
              <a:t>Vacancy Mediated vs. Kawasaki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D5CEEFD-B223-63DF-BDA4-7B2F14A94391}"/>
              </a:ext>
            </a:extLst>
          </p:cNvPr>
          <p:cNvSpPr txBox="1"/>
          <p:nvPr/>
        </p:nvSpPr>
        <p:spPr>
          <a:xfrm>
            <a:off x="3558948" y="1655399"/>
            <a:ext cx="50741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000" b="1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Structural Analysis: Correlation &amp; Morphology</a:t>
            </a:r>
            <a:endParaRPr lang="zh-CN" altLang="en-US" sz="20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54C9C50C-2E35-B123-19DE-93517C1A0E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536" y="2055509"/>
            <a:ext cx="5400000" cy="32400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651C2FD-0D24-EEC3-BA45-15624BCB0C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5536" y="2067895"/>
            <a:ext cx="3240000" cy="32400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F703FEFB-93C1-1250-42CB-973E68BFF05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5536" y="2067895"/>
            <a:ext cx="3240000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9131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E2FE42-9710-944C-2C99-6B57971556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0BA1B65-5BDB-901C-14BA-273AFB84E1F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3976" y="0"/>
            <a:ext cx="2369399" cy="807051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7DF00FC3-B5F6-B7B1-DF94-E140074B0FD7}"/>
              </a:ext>
            </a:extLst>
          </p:cNvPr>
          <p:cNvSpPr txBox="1"/>
          <p:nvPr/>
        </p:nvSpPr>
        <p:spPr>
          <a:xfrm>
            <a:off x="444231" y="415436"/>
            <a:ext cx="295211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3200" b="1">
                <a:latin typeface="Cambria" panose="02040503050406030204" pitchFamily="18" charset="0"/>
                <a:ea typeface="Cambria" panose="02040503050406030204" pitchFamily="18" charset="0"/>
              </a:defRPr>
            </a:lvl1pPr>
          </a:lstStyle>
          <a:p>
            <a:r>
              <a:rPr lang="en-US" altLang="zh-CN" dirty="0"/>
              <a:t>Conclusion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4">
                <a:extLst>
                  <a:ext uri="{FF2B5EF4-FFF2-40B4-BE49-F238E27FC236}">
                    <a16:creationId xmlns:a16="http://schemas.microsoft.com/office/drawing/2014/main" id="{68DEBCD2-7B7D-3970-957B-3B93DF48FF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7699" y="1504045"/>
                <a:ext cx="11421836" cy="456836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0" rIns="91440" bIns="4572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R="0" lvl="0" algn="l" defTabSz="914400" rtl="0"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r>
                  <a:rPr kumimoji="0" lang="en-US" altLang="zh-CN" sz="20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mbria" panose="02040503050406030204" pitchFamily="18" charset="0"/>
                    <a:ea typeface="Google Sans Text"/>
                  </a:rPr>
                  <a:t> </a:t>
                </a:r>
                <a:r>
                  <a:rPr kumimoji="0" lang="zh-CN" altLang="zh-CN" sz="20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mbria" panose="02040503050406030204" pitchFamily="18" charset="0"/>
                    <a:ea typeface="Google Sans Text"/>
                  </a:rPr>
                  <a:t>Mechanism Validation</a:t>
                </a:r>
                <a:endParaRPr kumimoji="0" lang="zh-CN" altLang="zh-CN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mbria" panose="02040503050406030204" pitchFamily="18" charset="0"/>
                  <a:ea typeface="Google Sans Text"/>
                </a:endParaRPr>
              </a:p>
              <a:p>
                <a:pPr lvl="0" defTabSz="449263" eaLnBrk="0" fontAlgn="base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0" lang="en-US" altLang="zh-CN" sz="2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</a:rPr>
                  <a:t>	</a:t>
                </a:r>
                <a:r>
                  <a:rPr lang="en-US" altLang="zh-CN" sz="2000" dirty="0">
                    <a:latin typeface="Cambria" panose="02040503050406030204" pitchFamily="18" charset="0"/>
                    <a:ea typeface="Google Sans Text"/>
                  </a:rPr>
                  <a:t>Validated the Vacancy-mediated Dynamics.</a:t>
                </a:r>
              </a:p>
              <a:p>
                <a:pPr lvl="0" defTabSz="449263" eaLnBrk="0" fontAlgn="base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2000" dirty="0">
                    <a:latin typeface="Cambria" panose="02040503050406030204" pitchFamily="18" charset="0"/>
                    <a:ea typeface="Google Sans Text"/>
                  </a:rPr>
                  <a:t>	Compared to Kawasaki dynamics, the physical evolution achieves greater efficiency.</a:t>
                </a:r>
              </a:p>
              <a:p>
                <a:pPr lvl="0" eaLnBrk="0" fontAlgn="base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Char char="•"/>
                </a:pPr>
                <a:r>
                  <a:rPr lang="en-US" altLang="zh-CN" sz="2000" b="1" dirty="0">
                    <a:latin typeface="Cambria" panose="02040503050406030204" pitchFamily="18" charset="0"/>
                  </a:rPr>
                  <a:t>Scaling &amp; Saturation</a:t>
                </a:r>
                <a:r>
                  <a:rPr kumimoji="0" lang="en-US" altLang="zh-CN" sz="2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</a:rPr>
                  <a:t>	</a:t>
                </a:r>
              </a:p>
              <a:p>
                <a:pPr lvl="0" eaLnBrk="0" fontAlgn="base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tabLst>
                    <a:tab pos="449263" algn="l"/>
                  </a:tabLst>
                </a:pPr>
                <a:r>
                  <a:rPr lang="en-US" altLang="zh-CN" sz="20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	</a:t>
                </a:r>
                <a:r>
                  <a:rPr lang="en-US" altLang="zh-CN" sz="2000" dirty="0">
                    <a:latin typeface="Cambria" panose="02040503050406030204" pitchFamily="18" charset="0"/>
                    <a:ea typeface="Google Sans Text"/>
                  </a:rPr>
                  <a:t>Confirmed the Lifshitz-</a:t>
                </a:r>
                <a:r>
                  <a:rPr lang="en-US" altLang="zh-CN" sz="2000" dirty="0" err="1">
                    <a:latin typeface="Cambria" panose="02040503050406030204" pitchFamily="18" charset="0"/>
                    <a:ea typeface="Google Sans Text"/>
                  </a:rPr>
                  <a:t>Slyozov</a:t>
                </a:r>
                <a:r>
                  <a:rPr lang="en-US" altLang="zh-CN" sz="2000" dirty="0">
                    <a:latin typeface="Cambria" panose="02040503050406030204" pitchFamily="18" charset="0"/>
                    <a:ea typeface="Google Sans Text"/>
                  </a:rPr>
                  <a:t> Law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000" i="1" dirty="0" smtClean="0">
                            <a:latin typeface="Cambria Math" panose="02040503050406030204" pitchFamily="18" charset="0"/>
                            <a:ea typeface="Google Sans Text"/>
                          </a:rPr>
                        </m:ctrlPr>
                      </m:dPr>
                      <m:e>
                        <m:r>
                          <a:rPr lang="en-US" altLang="zh-CN" sz="2000" i="1" dirty="0" smtClean="0">
                            <a:latin typeface="Cambria Math" panose="02040503050406030204" pitchFamily="18" charset="0"/>
                            <a:ea typeface="Google Sans Text"/>
                          </a:rPr>
                          <m:t>𝑅</m:t>
                        </m:r>
                        <m:r>
                          <a:rPr lang="en-US" altLang="zh-CN" sz="2000" i="1" dirty="0" smtClean="0">
                            <a:latin typeface="Cambria Math" panose="02040503050406030204" pitchFamily="18" charset="0"/>
                            <a:ea typeface="Google Sans Text"/>
                          </a:rPr>
                          <m:t>∼</m:t>
                        </m:r>
                        <m:sSup>
                          <m:sSupPr>
                            <m:ctrlPr>
                              <a:rPr lang="en-US" altLang="zh-CN" sz="2000" i="1" dirty="0" smtClean="0">
                                <a:latin typeface="Cambria Math" panose="02040503050406030204" pitchFamily="18" charset="0"/>
                                <a:ea typeface="Google Sans Text"/>
                              </a:rPr>
                            </m:ctrlPr>
                          </m:sSupPr>
                          <m:e>
                            <m:r>
                              <a:rPr lang="en-US" altLang="zh-CN" sz="2000" i="1" dirty="0" smtClean="0">
                                <a:latin typeface="Cambria Math" panose="02040503050406030204" pitchFamily="18" charset="0"/>
                                <a:ea typeface="Google Sans Text"/>
                              </a:rPr>
                              <m:t>𝑡</m:t>
                            </m:r>
                          </m:e>
                          <m:sup>
                            <m:r>
                              <a:rPr lang="en-US" altLang="zh-CN" sz="2000" i="1" dirty="0" smtClean="0">
                                <a:latin typeface="Cambria Math" panose="02040503050406030204" pitchFamily="18" charset="0"/>
                                <a:ea typeface="Google Sans Text"/>
                              </a:rPr>
                              <m:t>1</m:t>
                            </m:r>
                            <m:r>
                              <m:rPr>
                                <m:lit/>
                              </m:rPr>
                              <a:rPr lang="en-US" altLang="zh-CN" sz="2000" i="1" dirty="0" smtClean="0">
                                <a:latin typeface="Cambria Math" panose="02040503050406030204" pitchFamily="18" charset="0"/>
                                <a:ea typeface="Google Sans Text"/>
                              </a:rPr>
                              <m:t>/</m:t>
                            </m:r>
                            <m:r>
                              <a:rPr lang="en-US" altLang="zh-CN" sz="2000" i="1" dirty="0" smtClean="0">
                                <a:latin typeface="Cambria Math" panose="02040503050406030204" pitchFamily="18" charset="0"/>
                                <a:ea typeface="Google Sans Text"/>
                              </a:rPr>
                              <m:t>3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altLang="zh-CN" sz="2000" dirty="0">
                    <a:latin typeface="Cambria" panose="02040503050406030204" pitchFamily="18" charset="0"/>
                    <a:ea typeface="Google Sans Text"/>
                  </a:rPr>
                  <a:t>with high precision</a:t>
                </a:r>
                <a:r>
                  <a:rPr lang="en-US" altLang="zh-CN" sz="20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.</a:t>
                </a:r>
                <a:endParaRPr kumimoji="0" lang="zh-CN" altLang="zh-CN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mbria" panose="02040503050406030204" pitchFamily="18" charset="0"/>
                  <a:ea typeface="Google Sans Text"/>
                </a:endParaRPr>
              </a:p>
              <a:p>
                <a:pPr lvl="0" defTabSz="449263" eaLnBrk="0" fontAlgn="base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0" lang="en-US" altLang="zh-CN" sz="2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</a:rPr>
                  <a:t>	</a:t>
                </a:r>
                <a:r>
                  <a:rPr kumimoji="0" lang="zh-CN" altLang="zh-CN" sz="2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mbria" panose="02040503050406030204" pitchFamily="18" charset="0"/>
                    <a:ea typeface="Google Sans Text"/>
                  </a:rPr>
                  <a:t>Revealed </a:t>
                </a:r>
                <a:r>
                  <a:rPr kumimoji="0" lang="zh-CN" altLang="zh-CN" sz="20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mbria" panose="02040503050406030204" pitchFamily="18" charset="0"/>
                    <a:ea typeface="Google Sans Text"/>
                  </a:rPr>
                  <a:t>finite-size effects</a:t>
                </a:r>
                <a:r>
                  <a:rPr kumimoji="0" lang="zh-CN" altLang="zh-CN" sz="2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mbria" panose="02040503050406030204" pitchFamily="18" charset="0"/>
                    <a:ea typeface="Google Sans Text"/>
                  </a:rPr>
                  <a:t> </a:t>
                </a:r>
                <a:r>
                  <a:rPr lang="zh-CN" altLang="zh-CN" sz="2000" dirty="0">
                    <a:latin typeface="Cambria" panose="02040503050406030204" pitchFamily="18" charset="0"/>
                    <a:ea typeface="Google Sans Text"/>
                  </a:rPr>
                  <a:t>(Saturation)</a:t>
                </a:r>
                <a:r>
                  <a:rPr lang="en-US" altLang="zh-CN" sz="2000" dirty="0">
                    <a:latin typeface="Cambria" panose="02040503050406030204" pitchFamily="18" charset="0"/>
                    <a:ea typeface="Google Sans Text"/>
                  </a:rPr>
                  <a:t> </a:t>
                </a:r>
                <a:r>
                  <a:rPr kumimoji="0" lang="zh-CN" altLang="zh-CN" sz="2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mbria" panose="02040503050406030204" pitchFamily="18" charset="0"/>
                    <a:ea typeface="Google Sans Text"/>
                  </a:rPr>
                  <a:t>at late stages</a:t>
                </a:r>
                <a:r>
                  <a:rPr kumimoji="0" lang="en-US" altLang="zh-CN" sz="2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mbria" panose="02040503050406030204" pitchFamily="18" charset="0"/>
                    <a:ea typeface="Google Sans Text"/>
                  </a:rPr>
                  <a:t>.</a:t>
                </a:r>
                <a:endParaRPr kumimoji="0" lang="zh-CN" altLang="zh-CN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mbria" panose="02040503050406030204" pitchFamily="18" charset="0"/>
                  <a:ea typeface="Google Sans Text"/>
                </a:endParaRPr>
              </a:p>
              <a:p>
                <a:pPr lvl="0" eaLnBrk="0" fontAlgn="base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Char char="•"/>
                </a:pPr>
                <a:r>
                  <a:rPr lang="en-US" altLang="zh-CN" sz="2000" b="1" dirty="0">
                    <a:latin typeface="Cambria" panose="02040503050406030204" pitchFamily="18" charset="0"/>
                    <a:ea typeface="Google Sans Text"/>
                  </a:rPr>
                  <a:t> Extended Research</a:t>
                </a:r>
                <a:endParaRPr lang="en-US" altLang="zh-CN" sz="2000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0" marR="0" lvl="0" indent="0" algn="l" defTabSz="449263" rtl="0"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tabLst/>
                </a:pPr>
                <a:r>
                  <a:rPr kumimoji="0" lang="en-US" altLang="zh-CN" sz="2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</a:rPr>
                  <a:t>	</a:t>
                </a:r>
                <a:r>
                  <a:rPr kumimoji="0" lang="en-US" altLang="zh-CN" sz="20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mbria" panose="02040503050406030204" pitchFamily="18" charset="0"/>
                    <a:ea typeface="Google Sans Text"/>
                  </a:rPr>
                  <a:t>Temperature Effects: </a:t>
                </a:r>
                <a:r>
                  <a:rPr kumimoji="0" lang="en-US" altLang="zh-CN" sz="2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mbria" panose="02040503050406030204" pitchFamily="18" charset="0"/>
                    <a:ea typeface="Google Sans Text"/>
                  </a:rPr>
                  <a:t>Identified Phase Separation, Critical, and Disordered regimes.</a:t>
                </a:r>
              </a:p>
              <a:p>
                <a:pPr marL="0" marR="0" lvl="0" indent="0" algn="l" defTabSz="449263" rtl="0"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tabLst/>
                </a:pPr>
                <a:r>
                  <a:rPr kumimoji="0" lang="en-US" altLang="zh-CN" sz="2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</a:rPr>
                  <a:t>	</a:t>
                </a:r>
                <a:r>
                  <a:rPr kumimoji="0" lang="en-US" altLang="zh-CN" sz="20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mbria" panose="02040503050406030204" pitchFamily="18" charset="0"/>
                    <a:ea typeface="Google Sans Text"/>
                  </a:rPr>
                  <a:t>3D System Validation: </a:t>
                </a:r>
                <a:r>
                  <a:rPr kumimoji="0" lang="en-US" altLang="zh-CN" sz="2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mbria" panose="02040503050406030204" pitchFamily="18" charset="0"/>
                    <a:ea typeface="Google Sans Text"/>
                  </a:rPr>
                  <a:t>Confirmed universality in 3D systems.</a:t>
                </a:r>
                <a:endParaRPr kumimoji="0" lang="zh-CN" altLang="zh-CN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mbria" panose="02040503050406030204" pitchFamily="18" charset="0"/>
                  <a:ea typeface="Google Sans Text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zh-CN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7" name="Rectangle 4">
                <a:extLst>
                  <a:ext uri="{FF2B5EF4-FFF2-40B4-BE49-F238E27FC236}">
                    <a16:creationId xmlns:a16="http://schemas.microsoft.com/office/drawing/2014/main" id="{68DEBCD2-7B7D-3970-957B-3B93DF48FF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47699" y="1504045"/>
                <a:ext cx="11421836" cy="4568366"/>
              </a:xfrm>
              <a:prstGeom prst="rect">
                <a:avLst/>
              </a:prstGeom>
              <a:blipFill>
                <a:blip r:embed="rId4"/>
                <a:stretch>
                  <a:fillRect l="-534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071751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6EEF96-901C-64A2-AFCB-C7F199308F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CBBD100-7493-4788-ABE8-9DC8544CBDF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3976" y="0"/>
            <a:ext cx="2369399" cy="807051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AF758EB4-1604-E59F-A5EC-AE45F30740DE}"/>
              </a:ext>
            </a:extLst>
          </p:cNvPr>
          <p:cNvSpPr txBox="1"/>
          <p:nvPr/>
        </p:nvSpPr>
        <p:spPr>
          <a:xfrm>
            <a:off x="444231" y="415436"/>
            <a:ext cx="295211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3200" b="1">
                <a:latin typeface="Cambria" panose="02040503050406030204" pitchFamily="18" charset="0"/>
                <a:ea typeface="Cambria" panose="02040503050406030204" pitchFamily="18" charset="0"/>
              </a:defRPr>
            </a:lvl1pPr>
          </a:lstStyle>
          <a:p>
            <a:r>
              <a:rPr lang="en-US" altLang="zh-CN" dirty="0"/>
              <a:t>Reference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4CA344A-2A4F-5946-31E4-86D1043AD410}"/>
              </a:ext>
            </a:extLst>
          </p:cNvPr>
          <p:cNvSpPr txBox="1"/>
          <p:nvPr/>
        </p:nvSpPr>
        <p:spPr>
          <a:xfrm>
            <a:off x="163286" y="1352567"/>
            <a:ext cx="11865428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algn="just"/>
            <a:r>
              <a:rPr lang="en-US" altLang="zh-CN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[1] I.M. Lifshitz, V.V. </a:t>
            </a:r>
            <a:r>
              <a:rPr lang="en-US" altLang="zh-CN" dirty="0" err="1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Slyozov,The</a:t>
            </a:r>
            <a:r>
              <a:rPr lang="en-US" altLang="zh-CN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kinetics of precipitation from supersaturated solid </a:t>
            </a:r>
            <a:r>
              <a:rPr lang="en-US" altLang="zh-CN" dirty="0" err="1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solutions,Journal</a:t>
            </a:r>
            <a:r>
              <a:rPr lang="en-US" altLang="zh-CN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of Physics and Chemistry of </a:t>
            </a:r>
            <a:r>
              <a:rPr lang="en-US" altLang="zh-CN" dirty="0" err="1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Solids,Volume</a:t>
            </a:r>
            <a:r>
              <a:rPr lang="en-US" altLang="zh-CN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19, Issues 1–2,1961,Pages 35-50, ISSN 0022-3697</a:t>
            </a:r>
          </a:p>
          <a:p>
            <a:pPr marL="0" marR="0" algn="just"/>
            <a:endParaRPr lang="en-US" altLang="zh-CN" dirty="0">
              <a:solidFill>
                <a:srgbClr val="33333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just"/>
            <a:r>
              <a:rPr lang="en-US" altLang="zh-CN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[2] Shrivastava, S., &amp; Singh, A. (2023). Phase separation kinetics of binary mixture in the influence of bond disorder: sensitivity to quench temperature. Phase Transitions, 96(5), 311–327. </a:t>
            </a:r>
          </a:p>
          <a:p>
            <a:pPr algn="just"/>
            <a:endParaRPr lang="en-US" altLang="zh-CN" dirty="0">
              <a:solidFill>
                <a:srgbClr val="33333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altLang="zh-CN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[3] PhysRevLett.46.1581, Domain Growth of Degenerate Phases, Safran, S. A.}, Phys. Rev. Lett. volume46, issue 24, pages1581--1584, </a:t>
            </a:r>
            <a:r>
              <a:rPr lang="en-US" altLang="zh-CN" dirty="0" err="1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numpages</a:t>
            </a:r>
            <a:r>
              <a:rPr lang="en-US" altLang="zh-CN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0, year 1981, month Jun, publisher AmericanPhysicalSociety.doi10.1103/PhysRevLett.46.1581.</a:t>
            </a:r>
          </a:p>
          <a:p>
            <a:pPr algn="just"/>
            <a:endParaRPr lang="en-US" altLang="zh-CN" dirty="0">
              <a:solidFill>
                <a:srgbClr val="33333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altLang="zh-CN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[4] K. </a:t>
            </a:r>
            <a:r>
              <a:rPr lang="en-US" altLang="zh-CN" dirty="0" err="1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Yaldram</a:t>
            </a:r>
            <a:r>
              <a:rPr lang="en-US" altLang="zh-CN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K. Binder. Spinodal decomposition of a two-dimensional model alloy with mobile vacancies. Acta Metallurgica et </a:t>
            </a:r>
            <a:r>
              <a:rPr lang="en-US" altLang="zh-CN" dirty="0" err="1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Materialia</a:t>
            </a:r>
            <a:r>
              <a:rPr lang="en-US" altLang="zh-CN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39(4): 707-717, 1991. </a:t>
            </a:r>
          </a:p>
          <a:p>
            <a:pPr algn="just"/>
            <a:endParaRPr lang="en-US" altLang="zh-CN" dirty="0">
              <a:solidFill>
                <a:srgbClr val="33333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altLang="zh-CN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[5] K. Binder and D. W. Heermann. Monte Carlo Simulation in Statistical Physics: An Introduction. Springer, Berlin, 5th edition, 2010.</a:t>
            </a:r>
          </a:p>
          <a:p>
            <a:pPr algn="just"/>
            <a:endParaRPr lang="en-US" altLang="zh-CN" dirty="0">
              <a:solidFill>
                <a:srgbClr val="33333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altLang="zh-CN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[6] A. J. Bray. Theory of phase-ordering kinetics. Advances in Physics, 43(3): 357-459, 1994. </a:t>
            </a:r>
          </a:p>
          <a:p>
            <a:pPr marL="0" marR="0" algn="just"/>
            <a:endParaRPr lang="en-US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88759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3976" y="0"/>
            <a:ext cx="2369399" cy="807051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13988C01-EEB2-0883-2E2D-D4E229CA0E26}"/>
              </a:ext>
            </a:extLst>
          </p:cNvPr>
          <p:cNvSpPr txBox="1"/>
          <p:nvPr/>
        </p:nvSpPr>
        <p:spPr>
          <a:xfrm>
            <a:off x="369303" y="400895"/>
            <a:ext cx="8848928" cy="60562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altLang="zh-CN" sz="3200" b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Content</a:t>
            </a:r>
            <a:endParaRPr lang="en-US" altLang="zh-CN" sz="32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2400" b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Introduction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2400" b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Problem Description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2400" b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Model &amp; Theory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2400" b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Implementation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2400" b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Microstructure Evolution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2400" b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Temperature Effect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2400" b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3D Simulation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2400" b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Vacancy</a:t>
            </a:r>
            <a:r>
              <a:rPr lang="zh-CN" altLang="en-US" sz="2400" b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Mediated</a:t>
            </a:r>
            <a:r>
              <a:rPr lang="zh-CN" altLang="en-US" sz="2400" b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vs.</a:t>
            </a:r>
            <a:r>
              <a:rPr lang="zh-CN" altLang="en-US" sz="2400" b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Kawasaki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2400" b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Conclusion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2400" b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Reference</a:t>
            </a:r>
            <a:endParaRPr lang="zh-CN" altLang="en-US" sz="2400" b="1" dirty="0">
              <a:latin typeface="Cambria" panose="020405030504060302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组合 13"/>
          <p:cNvGrpSpPr/>
          <p:nvPr/>
        </p:nvGrpSpPr>
        <p:grpSpPr>
          <a:xfrm>
            <a:off x="-1210" y="1235190"/>
            <a:ext cx="6624000" cy="6646"/>
            <a:chOff x="-1209" y="1019383"/>
            <a:chExt cx="6097209" cy="6646"/>
          </a:xfrm>
        </p:grpSpPr>
        <p:cxnSp>
          <p:nvCxnSpPr>
            <p:cNvPr id="3145772" name="直接连接符 14"/>
            <p:cNvCxnSpPr/>
            <p:nvPr/>
          </p:nvCxnSpPr>
          <p:spPr>
            <a:xfrm>
              <a:off x="-1209" y="1026029"/>
              <a:ext cx="6097209" cy="0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5773" name="直接连接符 15"/>
            <p:cNvCxnSpPr/>
            <p:nvPr/>
          </p:nvCxnSpPr>
          <p:spPr>
            <a:xfrm flipV="1">
              <a:off x="3572967" y="1019383"/>
              <a:ext cx="2523033" cy="6646"/>
            </a:xfrm>
            <a:prstGeom prst="line">
              <a:avLst/>
            </a:prstGeom>
            <a:ln w="508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48801" name="文本框 9"/>
          <p:cNvSpPr txBox="1"/>
          <p:nvPr/>
        </p:nvSpPr>
        <p:spPr>
          <a:xfrm>
            <a:off x="1227720" y="3013501"/>
            <a:ext cx="97365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b="1" dirty="0">
                <a:latin typeface="Cambria" panose="02040503050406030204" pitchFamily="18" charset="0"/>
                <a:ea typeface="Cambria" panose="02040503050406030204" pitchFamily="18" charset="0"/>
                <a:cs typeface="宋体" panose="02010600030101010101" pitchFamily="2" charset="-122"/>
              </a:rPr>
              <a:t>Thank you for your listening </a:t>
            </a:r>
            <a:r>
              <a:rPr lang="zh-CN" altLang="en-US" sz="4800" b="1" dirty="0">
                <a:latin typeface="Cambria" panose="020405030504060302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！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7988" y="0"/>
            <a:ext cx="4465329" cy="1520955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C6B294B0-88B4-B553-DA35-86AA98DA0BD2}"/>
              </a:ext>
            </a:extLst>
          </p:cNvPr>
          <p:cNvSpPr txBox="1"/>
          <p:nvPr/>
        </p:nvSpPr>
        <p:spPr>
          <a:xfrm>
            <a:off x="3854039" y="5337044"/>
            <a:ext cx="44839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算法构建、代码实现、数据模拟：金泊宇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数据模拟、结果分析、报告撰写：朱竟哲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488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80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B62434-29AA-349D-84B2-8C2DB3D756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27E5581-271F-9041-3B5D-96A842DE4B5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3976" y="0"/>
            <a:ext cx="2369399" cy="807051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1708B0DE-E83B-140E-7A61-82CCB6639072}"/>
              </a:ext>
            </a:extLst>
          </p:cNvPr>
          <p:cNvSpPr txBox="1"/>
          <p:nvPr/>
        </p:nvSpPr>
        <p:spPr>
          <a:xfrm>
            <a:off x="525294" y="529049"/>
            <a:ext cx="25911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latin typeface="Cambria" panose="02040503050406030204" pitchFamily="18" charset="0"/>
                <a:ea typeface="Cambria" panose="02040503050406030204" pitchFamily="18" charset="0"/>
              </a:rPr>
              <a:t>Introduction</a:t>
            </a:r>
            <a:endParaRPr lang="zh-CN" altLang="en-US" sz="3200" b="1" dirty="0">
              <a:latin typeface="Cambria" panose="02040503050406030204" pitchFamily="18" charset="0"/>
              <a:ea typeface="宋体" panose="0201060003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1">
                <a:extLst>
                  <a:ext uri="{FF2B5EF4-FFF2-40B4-BE49-F238E27FC236}">
                    <a16:creationId xmlns:a16="http://schemas.microsoft.com/office/drawing/2014/main" id="{F3C3E9D5-0CD4-C3CB-4C11-7138B0EBD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3906" y="1316750"/>
                <a:ext cx="10687455" cy="227248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0" rIns="91440" bIns="4572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342900" marR="0" lvl="0" indent="-34290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AutoNum type="arabicPeriod"/>
                  <a:tabLst/>
                </a:pPr>
                <a:r>
                  <a:rPr kumimoji="0" lang="zh-CN" altLang="zh-CN" sz="18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Spinodal Decomposition</a:t>
                </a:r>
                <a:endParaRPr kumimoji="0" lang="zh-CN" altLang="zh-CN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When a binary alloy is rapidly quenched from a high temperature to a low temperature unstable state</a:t>
                </a:r>
                <a:r>
                  <a:rPr lang="en-US" altLang="zh-CN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(&lt;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𝑐</m:t>
                        </m:r>
                      </m:sub>
                    </m:sSub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a pattern of domain formation called spinodal decomposition takes place as the two metals in the alloy separate. </a:t>
                </a:r>
              </a:p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8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2. Lifshitz-Slyozov </a:t>
                </a:r>
                <a:r>
                  <a:rPr kumimoji="0" lang="en-US" altLang="zh-CN" sz="18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Law</a:t>
                </a:r>
                <a:endParaRPr kumimoji="0" lang="zh-CN" altLang="zh-CN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       In the late stage of phase separation, the linear dimension </a:t>
                </a:r>
                <a:r>
                  <a:rPr lang="zh-CN" altLang="en-US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𝑅 </a:t>
                </a:r>
                <a:r>
                  <a:rPr lang="en-US" altLang="zh-CN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of domains exhibits power-law scaling with time </a:t>
                </a:r>
                <a:r>
                  <a:rPr lang="zh-CN" altLang="en-US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𝑡</a:t>
                </a:r>
                <a:r>
                  <a:rPr lang="en-US" altLang="zh-CN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a phenomenon universally applicable in two-dimensional and higher-dimensional systems.</a:t>
                </a:r>
              </a:p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zh-CN" altLang="zh-CN" sz="18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Google Sans Text"/>
                        </a:rPr>
                        <m:t>𝑅</m:t>
                      </m:r>
                      <m:d>
                        <m:dPr>
                          <m:ctrlPr>
                            <a:rPr kumimoji="0" lang="zh-CN" altLang="zh-CN" sz="1800" b="0" i="1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Google Sans Text"/>
                            </a:rPr>
                          </m:ctrlPr>
                        </m:dPr>
                        <m:e>
                          <m:r>
                            <a:rPr kumimoji="0" lang="zh-CN" altLang="zh-CN" sz="1800" b="0" i="1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Google Sans Text"/>
                            </a:rPr>
                            <m:t>𝑡</m:t>
                          </m:r>
                        </m:e>
                      </m:d>
                      <m:r>
                        <a:rPr kumimoji="0" lang="zh-CN" altLang="zh-CN" sz="18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Google Sans Text"/>
                        </a:rPr>
                        <m:t>∼</m:t>
                      </m:r>
                      <m:sSup>
                        <m:sSupPr>
                          <m:ctrlPr>
                            <a:rPr kumimoji="0" lang="zh-CN" altLang="zh-CN" sz="1800" b="0" i="1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Google Sans Text"/>
                            </a:rPr>
                          </m:ctrlPr>
                        </m:sSupPr>
                        <m:e>
                          <m:r>
                            <a:rPr kumimoji="0" lang="zh-CN" altLang="zh-CN" sz="1800" b="0" i="1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Google Sans Text"/>
                            </a:rPr>
                            <m:t>𝑡</m:t>
                          </m:r>
                        </m:e>
                        <m:sup>
                          <m:r>
                            <a:rPr kumimoji="0" lang="zh-CN" altLang="zh-CN" sz="1800" b="0" i="1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Google Sans Text"/>
                            </a:rPr>
                            <m:t>1</m:t>
                          </m:r>
                          <m:r>
                            <m:rPr>
                              <m:lit/>
                            </m:rPr>
                            <a:rPr kumimoji="0" lang="zh-CN" altLang="zh-CN" sz="1800" b="0" i="1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Google Sans Text"/>
                            </a:rPr>
                            <m:t>/</m:t>
                          </m:r>
                          <m:r>
                            <a:rPr kumimoji="0" lang="zh-CN" altLang="zh-CN" sz="1800" b="0" i="1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Google Sans Text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kumimoji="0" lang="zh-CN" altLang="zh-CN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Rectangle 1">
                <a:extLst>
                  <a:ext uri="{FF2B5EF4-FFF2-40B4-BE49-F238E27FC236}">
                    <a16:creationId xmlns:a16="http://schemas.microsoft.com/office/drawing/2014/main" id="{F3C3E9D5-0CD4-C3CB-4C11-7138B0EBD0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93906" y="1316750"/>
                <a:ext cx="10687455" cy="2272482"/>
              </a:xfrm>
              <a:prstGeom prst="rect">
                <a:avLst/>
              </a:prstGeom>
              <a:blipFill>
                <a:blip r:embed="rId3"/>
                <a:stretch>
                  <a:fillRect l="-513" t="-2949" r="-285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AutoShape 3">
            <a:extLst>
              <a:ext uri="{FF2B5EF4-FFF2-40B4-BE49-F238E27FC236}">
                <a16:creationId xmlns:a16="http://schemas.microsoft.com/office/drawing/2014/main" id="{3C8EAAD5-2777-21E9-9DB2-9F30F590B24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9D99F81-B4C9-070A-FD49-1029BA3AC4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7542" y="3828339"/>
            <a:ext cx="8240181" cy="2584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9637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DCC3D2-812E-9B5C-4493-089862CD48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8B2DF4F-0083-C986-818E-E7AFE537F47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3976" y="0"/>
            <a:ext cx="2369399" cy="807051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97CB851A-0D41-B850-4FE9-4407F858BCD2}"/>
              </a:ext>
            </a:extLst>
          </p:cNvPr>
          <p:cNvSpPr txBox="1"/>
          <p:nvPr/>
        </p:nvSpPr>
        <p:spPr>
          <a:xfrm>
            <a:off x="424776" y="514663"/>
            <a:ext cx="624515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latin typeface="Cambria" panose="02040503050406030204" pitchFamily="18" charset="0"/>
                <a:ea typeface="Cambria" panose="02040503050406030204" pitchFamily="18" charset="0"/>
              </a:rPr>
              <a:t>Problem Description</a:t>
            </a:r>
            <a:endParaRPr lang="zh-CN" altLang="en-US" sz="3200" b="1" dirty="0"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D2E0A000-5EA1-8CD7-5AF5-6512D4A1AE63}"/>
                  </a:ext>
                </a:extLst>
              </p:cNvPr>
              <p:cNvSpPr txBox="1"/>
              <p:nvPr/>
            </p:nvSpPr>
            <p:spPr>
              <a:xfrm>
                <a:off x="855493" y="1605872"/>
                <a:ext cx="10481013" cy="36462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AutoNum type="alphaLcParenBoth"/>
                </a:pPr>
                <a:r>
                  <a:rPr lang="en-US" altLang="zh-CN" sz="24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initial state (random placement)</a:t>
                </a:r>
              </a:p>
              <a:p>
                <a:pPr marL="457200" indent="-457200">
                  <a:buAutoNum type="alphaLcParenBoth"/>
                </a:pPr>
                <a:endParaRPr lang="en-US" altLang="zh-CN" sz="24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457200" indent="-457200">
                  <a:buAutoNum type="alphaLcParenBoth"/>
                </a:pPr>
                <a:r>
                  <a:rPr lang="en-US" altLang="zh-CN" sz="24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Domain Size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altLang="zh-CN" sz="24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relations (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altLang="zh-CN" sz="24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)</a:t>
                </a:r>
              </a:p>
              <a:p>
                <a:pPr marL="1257300" lvl="2" indent="-34290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pair</a:t>
                </a:r>
                <a:r>
                  <a:rPr lang="zh-CN" altLang="en-US" sz="24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correlation function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=&lt;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endParaRPr lang="en-US" altLang="zh-CN" sz="2400" b="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1257300" lvl="2" indent="-34290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energy formula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2+&lt;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&gt;/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</m:oMath>
                </a14:m>
                <a:endParaRPr lang="en-US" altLang="zh-CN" sz="24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457200" indent="-457200">
                  <a:buAutoNum type="alphaLcParenBoth"/>
                </a:pPr>
                <a:endParaRPr lang="en-US" altLang="zh-CN" sz="24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457200" indent="-457200">
                  <a:buAutoNum type="alphaLcParenBoth"/>
                </a:pPr>
                <a:r>
                  <a:rPr lang="en-US" altLang="zh-CN" sz="24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temperature effects</a:t>
                </a:r>
              </a:p>
              <a:p>
                <a:pPr marL="457200" indent="-457200">
                  <a:buAutoNum type="alphaLcParenBoth"/>
                </a:pPr>
                <a:endParaRPr lang="en-US" altLang="zh-CN" sz="24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457200" indent="-457200">
                  <a:buAutoNum type="alphaLcParenBoth"/>
                </a:pPr>
                <a:r>
                  <a:rPr lang="en-US" altLang="zh-CN" sz="24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dimension effects</a:t>
                </a: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D2E0A000-5EA1-8CD7-5AF5-6512D4A1AE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493" y="1605872"/>
                <a:ext cx="10481013" cy="3646255"/>
              </a:xfrm>
              <a:prstGeom prst="rect">
                <a:avLst/>
              </a:prstGeom>
              <a:blipFill>
                <a:blip r:embed="rId3"/>
                <a:stretch>
                  <a:fillRect l="-756" t="-1336" b="-28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935750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4A65F2-FF98-9410-58C9-A36E2B636A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B5F2E01-F738-A4F3-6B7C-BC27CF91591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3976" y="0"/>
            <a:ext cx="2369399" cy="807051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1949BBCB-E239-685C-64CF-44F2DA22E4F4}"/>
              </a:ext>
            </a:extLst>
          </p:cNvPr>
          <p:cNvSpPr txBox="1"/>
          <p:nvPr/>
        </p:nvSpPr>
        <p:spPr>
          <a:xfrm>
            <a:off x="444232" y="514663"/>
            <a:ext cx="624515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3200" b="1">
                <a:latin typeface="Cambria" panose="02040503050406030204" pitchFamily="18" charset="0"/>
                <a:ea typeface="Cambria" panose="02040503050406030204" pitchFamily="18" charset="0"/>
              </a:defRPr>
            </a:lvl1pPr>
          </a:lstStyle>
          <a:p>
            <a:r>
              <a:rPr lang="en-US" altLang="zh-CN" dirty="0"/>
              <a:t>Model &amp; Theory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842D28E4-F779-D366-15CB-39F227A31151}"/>
                  </a:ext>
                </a:extLst>
              </p:cNvPr>
              <p:cNvSpPr txBox="1"/>
              <p:nvPr/>
            </p:nvSpPr>
            <p:spPr>
              <a:xfrm>
                <a:off x="1352550" y="1478738"/>
                <a:ext cx="9486900" cy="44720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Ising Model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 dirty="0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altLang="zh-CN" sz="2400" i="1" dirty="0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altLang="zh-CN" sz="2400" i="1" dirty="0" smtClean="0">
                          <a:latin typeface="Cambria Math" panose="02040503050406030204" pitchFamily="18" charset="0"/>
                        </a:rPr>
                        <m:t>𝐽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sz="2400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d>
                            <m:dPr>
                              <m:begChr m:val="⟨"/>
                              <m:endChr m:val="⟩"/>
                              <m:ctrlPr>
                                <a:rPr lang="en-US" altLang="zh-CN" sz="240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 dirty="0" err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</m:sub>
                        <m:sup/>
                        <m:e>
                          <m:sSub>
                            <m:sSubPr>
                              <m:ctrlPr>
                                <a:rPr lang="en-US" altLang="zh-CN" sz="2400" i="1" dirty="0" err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 dirty="0" err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zh-CN" sz="2400" i="1" dirty="0" err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400" i="1" dirty="0" err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 dirty="0" err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zh-CN" sz="2400" i="1" dirty="0" err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altLang="zh-CN" sz="2400" i="1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lvl="0"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zh-CN" altLang="zh-CN" sz="1600" i="1" dirty="0">
                            <a:latin typeface="Cambria Math" panose="02040503050406030204" pitchFamily="18" charset="0"/>
                            <a:ea typeface="Google Sans Text"/>
                          </a:rPr>
                        </m:ctrlPr>
                      </m:dPr>
                      <m:e>
                        <m:r>
                          <a:rPr lang="zh-CN" altLang="zh-CN" sz="1600" i="1" dirty="0">
                            <a:latin typeface="Cambria Math" panose="02040503050406030204" pitchFamily="18" charset="0"/>
                            <a:ea typeface="Google Sans Text"/>
                          </a:rPr>
                          <m:t>𝑖</m:t>
                        </m:r>
                        <m:r>
                          <a:rPr lang="zh-CN" altLang="zh-CN" sz="1600" i="1" dirty="0">
                            <a:latin typeface="Cambria Math" panose="02040503050406030204" pitchFamily="18" charset="0"/>
                            <a:ea typeface="Google Sans Text"/>
                          </a:rPr>
                          <m:t>,</m:t>
                        </m:r>
                        <m:r>
                          <a:rPr lang="zh-CN" altLang="zh-CN" sz="1600" i="1" dirty="0">
                            <a:latin typeface="Cambria Math" panose="02040503050406030204" pitchFamily="18" charset="0"/>
                            <a:ea typeface="Google Sans Text"/>
                          </a:rPr>
                          <m:t>𝑗</m:t>
                        </m:r>
                      </m:e>
                    </m:d>
                  </m:oMath>
                </a14:m>
                <a:r>
                  <a:rPr lang="zh-CN" altLang="zh-CN" sz="16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：</a:t>
                </a:r>
                <a:r>
                  <a:rPr lang="en-US" altLang="zh-CN" sz="16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Sum over all nearest-neighbor grid points</a:t>
                </a:r>
                <a:endParaRPr lang="zh-CN" altLang="zh-CN" sz="16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lvl="0"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sz="1600" i="1" dirty="0">
                              <a:latin typeface="Cambria Math" panose="02040503050406030204" pitchFamily="18" charset="0"/>
                              <a:ea typeface="Google Sans Text"/>
                            </a:rPr>
                          </m:ctrlPr>
                        </m:sSubPr>
                        <m:e>
                          <m:r>
                            <a:rPr lang="zh-CN" altLang="zh-CN" sz="1600" i="1" dirty="0">
                              <a:latin typeface="Cambria Math" panose="02040503050406030204" pitchFamily="18" charset="0"/>
                              <a:ea typeface="Google Sans Text"/>
                            </a:rPr>
                            <m:t>𝑆</m:t>
                          </m:r>
                        </m:e>
                        <m:sub>
                          <m:r>
                            <a:rPr lang="zh-CN" altLang="zh-CN" sz="1600" i="1" dirty="0">
                              <a:latin typeface="Cambria Math" panose="02040503050406030204" pitchFamily="18" charset="0"/>
                              <a:ea typeface="Google Sans Text"/>
                            </a:rPr>
                            <m:t>𝑖</m:t>
                          </m:r>
                        </m:sub>
                      </m:sSub>
                      <m:r>
                        <a:rPr lang="zh-CN" altLang="zh-CN" sz="1600" i="1" dirty="0">
                          <a:latin typeface="Cambria Math" panose="02040503050406030204" pitchFamily="18" charset="0"/>
                          <a:ea typeface="Google Sans Text"/>
                        </a:rPr>
                        <m:t>∈</m:t>
                      </m:r>
                      <m:r>
                        <m:rPr>
                          <m:lit/>
                        </m:rPr>
                        <a:rPr lang="zh-CN" altLang="zh-CN" sz="1600" i="1" dirty="0">
                          <a:latin typeface="Cambria Math" panose="02040503050406030204" pitchFamily="18" charset="0"/>
                          <a:ea typeface="Google Sans Text"/>
                        </a:rPr>
                        <m:t>{</m:t>
                      </m:r>
                      <m:r>
                        <a:rPr lang="zh-CN" altLang="zh-CN" sz="1600" i="1" dirty="0">
                          <a:latin typeface="Cambria Math" panose="02040503050406030204" pitchFamily="18" charset="0"/>
                          <a:ea typeface="Google Sans Text"/>
                        </a:rPr>
                        <m:t>+1</m:t>
                      </m:r>
                      <m:d>
                        <m:dPr>
                          <m:ctrlPr>
                            <a:rPr lang="zh-CN" altLang="zh-CN" sz="1600" i="1" dirty="0">
                              <a:latin typeface="Cambria Math" panose="02040503050406030204" pitchFamily="18" charset="0"/>
                              <a:ea typeface="Google Sans Text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zh-CN" altLang="zh-CN" sz="1600" dirty="0"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A</m:t>
                          </m:r>
                        </m:e>
                      </m:d>
                      <m:r>
                        <a:rPr lang="zh-CN" altLang="zh-CN" sz="1600" i="1" dirty="0">
                          <a:latin typeface="Cambria Math" panose="02040503050406030204" pitchFamily="18" charset="0"/>
                          <a:ea typeface="Google Sans Text"/>
                        </a:rPr>
                        <m:t>,−1</m:t>
                      </m:r>
                      <m:d>
                        <m:dPr>
                          <m:ctrlPr>
                            <a:rPr lang="zh-CN" altLang="zh-CN" sz="1600" i="1" dirty="0">
                              <a:latin typeface="Cambria Math" panose="02040503050406030204" pitchFamily="18" charset="0"/>
                              <a:ea typeface="Google Sans Text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zh-CN" altLang="zh-CN" sz="1600" dirty="0"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B</m:t>
                          </m:r>
                        </m:e>
                      </m:d>
                      <m:r>
                        <a:rPr lang="zh-CN" altLang="zh-CN" sz="1600" i="1" dirty="0">
                          <a:latin typeface="Cambria Math" panose="02040503050406030204" pitchFamily="18" charset="0"/>
                          <a:ea typeface="Google Sans Text"/>
                        </a:rPr>
                        <m:t>,0</m:t>
                      </m:r>
                      <m:d>
                        <m:dPr>
                          <m:ctrlPr>
                            <a:rPr lang="zh-CN" altLang="zh-CN" sz="1600" i="1" dirty="0">
                              <a:latin typeface="Cambria Math" panose="02040503050406030204" pitchFamily="18" charset="0"/>
                              <a:ea typeface="Google Sans Text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zh-CN" altLang="zh-CN" sz="1600" dirty="0"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Vacancy</m:t>
                          </m:r>
                        </m:e>
                      </m:d>
                      <m:r>
                        <m:rPr>
                          <m:lit/>
                        </m:rPr>
                        <a:rPr lang="zh-CN" altLang="zh-CN" sz="1600" i="1" dirty="0">
                          <a:latin typeface="Cambria Math" panose="02040503050406030204" pitchFamily="18" charset="0"/>
                          <a:ea typeface="Google Sans Text"/>
                        </a:rPr>
                        <m:t>}</m:t>
                      </m:r>
                    </m:oMath>
                  </m:oMathPara>
                </a14:m>
                <a:endParaRPr lang="zh-CN" altLang="zh-CN" sz="16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lvl="0"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14:m>
                  <m:oMath xmlns:m="http://schemas.openxmlformats.org/officeDocument/2006/math">
                    <m:r>
                      <a:rPr lang="zh-CN" altLang="zh-CN" sz="1600" i="1" dirty="0">
                        <a:latin typeface="Cambria Math" panose="02040503050406030204" pitchFamily="18" charset="0"/>
                        <a:ea typeface="Google Sans Text"/>
                      </a:rPr>
                      <m:t>𝐽</m:t>
                    </m:r>
                    <m:r>
                      <a:rPr lang="zh-CN" altLang="zh-CN" sz="1600" i="1" dirty="0">
                        <a:latin typeface="Cambria Math" panose="02040503050406030204" pitchFamily="18" charset="0"/>
                        <a:ea typeface="Google Sans Text"/>
                      </a:rPr>
                      <m:t> &gt; 0</m:t>
                    </m:r>
                  </m:oMath>
                </a14:m>
                <a:r>
                  <a:rPr lang="zh-CN" altLang="zh-CN" sz="16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：</a:t>
                </a:r>
                <a:r>
                  <a:rPr lang="en-US" altLang="zh-CN" sz="16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Ferromagnetic interaction constant</a:t>
                </a:r>
                <a:endParaRPr lang="en-US" altLang="zh-CN" sz="24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altLang="zh-CN" sz="24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Metropolis Algorithm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zh-CN" sz="2400" i="1" dirty="0">
                          <a:latin typeface="Cambria Math" panose="02040503050406030204" pitchFamily="18" charset="0"/>
                          <a:ea typeface="Google Sans Text"/>
                        </a:rPr>
                        <m:t>𝑃</m:t>
                      </m:r>
                      <m:d>
                        <m:dPr>
                          <m:ctrlPr>
                            <a:rPr lang="zh-CN" altLang="zh-CN" sz="2400" i="1" dirty="0">
                              <a:latin typeface="Cambria Math" panose="02040503050406030204" pitchFamily="18" charset="0"/>
                              <a:ea typeface="Google Sans Text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zh-CN" altLang="zh-CN" sz="2400" dirty="0">
                              <a:latin typeface="Cambria Math" panose="02040503050406030204" pitchFamily="18" charset="0"/>
                              <a:ea typeface="Google Sans Text"/>
                            </a:rPr>
                            <m:t>accept</m:t>
                          </m:r>
                        </m:e>
                      </m:d>
                      <m:r>
                        <a:rPr lang="zh-CN" altLang="zh-CN" sz="2400" i="1" dirty="0">
                          <a:latin typeface="Cambria Math" panose="02040503050406030204" pitchFamily="18" charset="0"/>
                          <a:ea typeface="Google Sans Text"/>
                        </a:rPr>
                        <m:t> = </m:t>
                      </m:r>
                      <m:func>
                        <m:funcPr>
                          <m:ctrlPr>
                            <a:rPr lang="zh-CN" altLang="zh-CN" sz="2400" i="1" dirty="0">
                              <a:latin typeface="Cambria Math" panose="02040503050406030204" pitchFamily="18" charset="0"/>
                              <a:ea typeface="Google Sans Text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zh-CN" altLang="zh-CN" sz="2400" dirty="0">
                              <a:latin typeface="Cambria Math" panose="02040503050406030204" pitchFamily="18" charset="0"/>
                              <a:ea typeface="Google Sans Text"/>
                            </a:rPr>
                            <m:t>min</m:t>
                          </m:r>
                        </m:fName>
                        <m:e>
                          <m:d>
                            <m:dPr>
                              <m:ctrlPr>
                                <a:rPr lang="zh-CN" altLang="zh-CN" sz="2400" i="1" dirty="0">
                                  <a:latin typeface="Cambria Math" panose="02040503050406030204" pitchFamily="18" charset="0"/>
                                  <a:ea typeface="Google Sans Text"/>
                                </a:rPr>
                              </m:ctrlPr>
                            </m:dPr>
                            <m:e>
                              <m:r>
                                <a:rPr lang="zh-CN" altLang="zh-CN" sz="2400" i="1" dirty="0">
                                  <a:latin typeface="Cambria Math" panose="02040503050406030204" pitchFamily="18" charset="0"/>
                                  <a:ea typeface="Google Sans Text"/>
                                </a:rPr>
                                <m:t>1, </m:t>
                              </m:r>
                              <m:sSup>
                                <m:sSupPr>
                                  <m:ctrlPr>
                                    <a:rPr lang="zh-CN" altLang="zh-CN" sz="2400" i="1" dirty="0">
                                      <a:latin typeface="Cambria Math" panose="02040503050406030204" pitchFamily="18" charset="0"/>
                                      <a:ea typeface="Google Sans Text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zh-CN" sz="2400" i="1" dirty="0">
                                      <a:latin typeface="Cambria Math" panose="02040503050406030204" pitchFamily="18" charset="0"/>
                                      <a:ea typeface="Google Sans Text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zh-CN" altLang="zh-CN" sz="2400" i="1" dirty="0">
                                      <a:latin typeface="Cambria Math" panose="02040503050406030204" pitchFamily="18" charset="0"/>
                                      <a:ea typeface="Google Sans Text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zh-CN" altLang="zh-CN" sz="2400" i="1" dirty="0">
                                          <a:latin typeface="Cambria Math" panose="02040503050406030204" pitchFamily="18" charset="0"/>
                                          <a:ea typeface="Google Sans Text"/>
                                        </a:rPr>
                                      </m:ctrlPr>
                                    </m:fPr>
                                    <m:num>
                                      <m:r>
                                        <m:rPr>
                                          <m:sty m:val="p"/>
                                        </m:rPr>
                                        <a:rPr lang="zh-CN" altLang="zh-CN" sz="2400" dirty="0">
                                          <a:latin typeface="Cambria Math" panose="02040503050406030204" pitchFamily="18" charset="0"/>
                                          <a:ea typeface="Google Sans Text"/>
                                        </a:rPr>
                                        <m:t>Δ</m:t>
                                      </m:r>
                                      <m:r>
                                        <a:rPr lang="zh-CN" altLang="zh-CN" sz="2400" i="1" dirty="0">
                                          <a:latin typeface="Cambria Math" panose="02040503050406030204" pitchFamily="18" charset="0"/>
                                          <a:ea typeface="Google Sans Text"/>
                                        </a:rPr>
                                        <m:t>𝐸</m:t>
                                      </m:r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zh-CN" altLang="zh-CN" sz="2400" i="1" dirty="0">
                                              <a:latin typeface="Cambria Math" panose="02040503050406030204" pitchFamily="18" charset="0"/>
                                              <a:ea typeface="Google Sans Text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zh-CN" sz="2400" i="1" dirty="0">
                                              <a:latin typeface="Cambria Math" panose="02040503050406030204" pitchFamily="18" charset="0"/>
                                              <a:ea typeface="Google Sans Text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zh-CN" altLang="zh-CN" sz="2400" i="1" dirty="0">
                                              <a:latin typeface="Cambria Math" panose="02040503050406030204" pitchFamily="18" charset="0"/>
                                              <a:ea typeface="Google Sans Text"/>
                                            </a:rPr>
                                            <m:t>𝐵</m:t>
                                          </m:r>
                                        </m:sub>
                                      </m:sSub>
                                      <m:r>
                                        <a:rPr lang="zh-CN" altLang="zh-CN" sz="2400" i="1" dirty="0">
                                          <a:latin typeface="Cambria Math" panose="02040503050406030204" pitchFamily="18" charset="0"/>
                                          <a:ea typeface="Google Sans Text"/>
                                        </a:rPr>
                                        <m:t> </m:t>
                                      </m:r>
                                      <m:r>
                                        <a:rPr lang="zh-CN" altLang="zh-CN" sz="2400" i="1" dirty="0">
                                          <a:latin typeface="Cambria Math" panose="02040503050406030204" pitchFamily="18" charset="0"/>
                                          <a:ea typeface="Google Sans Text"/>
                                        </a:rPr>
                                        <m:t>𝑇</m:t>
                                      </m:r>
                                    </m:den>
                                  </m:f>
                                </m:sup>
                              </m:sSup>
                            </m:e>
                          </m:d>
                        </m:e>
                      </m:func>
                    </m:oMath>
                  </m:oMathPara>
                </a14:m>
                <a:endParaRPr lang="en-US" altLang="zh-CN" sz="2400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zh-CN" altLang="zh-CN" sz="1600" i="1" dirty="0">
                          <a:latin typeface="Cambria Math" panose="02040503050406030204" pitchFamily="18" charset="0"/>
                          <a:ea typeface="Google Sans Text"/>
                        </a:rPr>
                        <m:t>Δ</m:t>
                      </m:r>
                      <m:r>
                        <a:rPr lang="zh-CN" altLang="zh-CN" sz="1600" i="1" dirty="0">
                          <a:latin typeface="Cambria Math" panose="02040503050406030204" pitchFamily="18" charset="0"/>
                          <a:ea typeface="Google Sans Text"/>
                        </a:rPr>
                        <m:t>𝐸</m:t>
                      </m:r>
                      <m:r>
                        <a:rPr lang="zh-CN" altLang="zh-CN" sz="1600" i="1" dirty="0">
                          <a:latin typeface="Cambria Math" panose="02040503050406030204" pitchFamily="18" charset="0"/>
                          <a:ea typeface="Google Sans Text"/>
                        </a:rPr>
                        <m:t> =</m:t>
                      </m:r>
                      <m:r>
                        <a:rPr lang="zh-CN" altLang="zh-CN" sz="1600" i="0" dirty="0">
                          <a:latin typeface="Cambria Math" panose="02040503050406030204" pitchFamily="18" charset="0"/>
                          <a:ea typeface="Google Sans Text"/>
                        </a:rPr>
                        <m:t> </m:t>
                      </m:r>
                      <m:sSub>
                        <m:sSubPr>
                          <m:ctrlPr>
                            <a:rPr lang="zh-CN" altLang="zh-CN" sz="1600" i="1" dirty="0">
                              <a:latin typeface="Cambria Math" panose="02040503050406030204" pitchFamily="18" charset="0"/>
                              <a:ea typeface="Google Sans Text"/>
                            </a:rPr>
                          </m:ctrlPr>
                        </m:sSubPr>
                        <m:e>
                          <m:r>
                            <a:rPr lang="zh-CN" altLang="zh-CN" sz="1600" i="1" dirty="0">
                              <a:latin typeface="Cambria Math" panose="02040503050406030204" pitchFamily="18" charset="0"/>
                              <a:ea typeface="Google Sans Text"/>
                            </a:rPr>
                            <m:t>𝐸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zh-CN" altLang="zh-CN" sz="1600" dirty="0">
                              <a:latin typeface="Cambria Math" panose="02040503050406030204" pitchFamily="18" charset="0"/>
                              <a:ea typeface="Google Sans Text"/>
                            </a:rPr>
                            <m:t>new</m:t>
                          </m:r>
                        </m:sub>
                      </m:sSub>
                      <m:r>
                        <a:rPr lang="zh-CN" altLang="zh-CN" sz="1600" i="1" dirty="0">
                          <a:latin typeface="Cambria Math" panose="02040503050406030204" pitchFamily="18" charset="0"/>
                          <a:ea typeface="Google Sans Text"/>
                        </a:rPr>
                        <m:t> − </m:t>
                      </m:r>
                      <m:sSub>
                        <m:sSubPr>
                          <m:ctrlPr>
                            <a:rPr lang="zh-CN" altLang="zh-CN" sz="1600" i="1" dirty="0">
                              <a:latin typeface="Cambria Math" panose="02040503050406030204" pitchFamily="18" charset="0"/>
                              <a:ea typeface="Google Sans Text"/>
                            </a:rPr>
                          </m:ctrlPr>
                        </m:sSubPr>
                        <m:e>
                          <m:r>
                            <a:rPr lang="zh-CN" altLang="zh-CN" sz="1600" i="1" dirty="0">
                              <a:latin typeface="Cambria Math" panose="02040503050406030204" pitchFamily="18" charset="0"/>
                              <a:ea typeface="Google Sans Text"/>
                            </a:rPr>
                            <m:t>𝐸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zh-CN" altLang="zh-CN" sz="1600" dirty="0">
                              <a:latin typeface="Cambria Math" panose="02040503050406030204" pitchFamily="18" charset="0"/>
                              <a:ea typeface="Google Sans Text"/>
                            </a:rPr>
                            <m:t>old</m:t>
                          </m:r>
                        </m:sub>
                      </m:sSub>
                    </m:oMath>
                  </m:oMathPara>
                </a14:m>
                <a:endParaRPr lang="zh-CN" altLang="zh-CN" sz="1600" dirty="0">
                  <a:latin typeface="Cambria Math" panose="02040503050406030204" pitchFamily="18" charset="0"/>
                  <a:ea typeface="Google Sans Text"/>
                </a:endParaRPr>
              </a:p>
              <a:p>
                <a:pPr marL="342900" indent="-342900">
                  <a:buFont typeface="Wingdings" panose="05000000000000000000" pitchFamily="2" charset="2"/>
                  <a:buChar char="Ø"/>
                </a:pPr>
                <a:endParaRPr lang="en-US" altLang="zh-CN" sz="24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endPara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842D28E4-F779-D366-15CB-39F227A311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2550" y="1478738"/>
                <a:ext cx="9486900" cy="4472058"/>
              </a:xfrm>
              <a:prstGeom prst="rect">
                <a:avLst/>
              </a:prstGeom>
              <a:blipFill>
                <a:blip r:embed="rId3"/>
                <a:stretch>
                  <a:fillRect l="-900" t="-10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2">
            <a:extLst>
              <a:ext uri="{FF2B5EF4-FFF2-40B4-BE49-F238E27FC236}">
                <a16:creationId xmlns:a16="http://schemas.microsoft.com/office/drawing/2014/main" id="{D387BB76-E815-C890-7B7B-C3A11FAEF0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50332" y="4691376"/>
            <a:ext cx="11517549" cy="6001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17548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F0AD11-2D88-4455-2A20-828763112A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B7B42A6-6E09-7D15-AA26-17D1EFF55C8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3976" y="0"/>
            <a:ext cx="2369399" cy="807051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8EDF4615-66F7-A2D8-2913-2A8197D321FD}"/>
              </a:ext>
            </a:extLst>
          </p:cNvPr>
          <p:cNvSpPr txBox="1"/>
          <p:nvPr/>
        </p:nvSpPr>
        <p:spPr>
          <a:xfrm>
            <a:off x="444232" y="514663"/>
            <a:ext cx="624515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3200" b="1">
                <a:latin typeface="Cambria" panose="02040503050406030204" pitchFamily="18" charset="0"/>
                <a:ea typeface="Cambria" panose="02040503050406030204" pitchFamily="18" charset="0"/>
              </a:defRPr>
            </a:lvl1pPr>
          </a:lstStyle>
          <a:p>
            <a:r>
              <a:rPr lang="en-US" altLang="zh-CN" dirty="0"/>
              <a:t>Model &amp; Theory</a:t>
            </a:r>
            <a:endParaRPr lang="zh-CN" altLang="en-US" dirty="0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27A34594-7319-3A0A-59C7-16D8F89E8F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50332" y="4691376"/>
            <a:ext cx="11517549" cy="6001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1">
                <a:extLst>
                  <a:ext uri="{FF2B5EF4-FFF2-40B4-BE49-F238E27FC236}">
                    <a16:creationId xmlns:a16="http://schemas.microsoft.com/office/drawing/2014/main" id="{0DCB8D2C-BFC2-7C81-3B18-5B26FC0786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8510" y="1581314"/>
                <a:ext cx="10894979" cy="369537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0" rIns="91440" bIns="4572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342900" indent="-3429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</a:pPr>
                <a:r>
                  <a:rPr lang="zh-CN" altLang="zh-CN" sz="2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Measure of Domain Size </a:t>
                </a:r>
                <a14:m>
                  <m:oMath xmlns:m="http://schemas.openxmlformats.org/officeDocument/2006/math">
                    <m:r>
                      <a:rPr lang="zh-CN" altLang="zh-CN" sz="2800" i="1" dirty="0" smtClean="0">
                        <a:latin typeface="Cambria Math" panose="02040503050406030204" pitchFamily="18" charset="0"/>
                        <a:ea typeface="Google Sans Text"/>
                      </a:rPr>
                      <m:t>𝑅</m:t>
                    </m:r>
                    <m:d>
                      <m:dPr>
                        <m:ctrlPr>
                          <a:rPr lang="zh-CN" altLang="zh-CN" sz="2800" i="1" dirty="0" smtClean="0">
                            <a:latin typeface="Cambria Math" panose="02040503050406030204" pitchFamily="18" charset="0"/>
                            <a:ea typeface="Google Sans Text"/>
                          </a:rPr>
                        </m:ctrlPr>
                      </m:dPr>
                      <m:e>
                        <m:r>
                          <a:rPr lang="zh-CN" altLang="zh-CN" sz="2800" i="1" dirty="0" smtClean="0">
                            <a:latin typeface="Cambria Math" panose="02040503050406030204" pitchFamily="18" charset="0"/>
                            <a:ea typeface="Google Sans Text"/>
                          </a:rPr>
                          <m:t>𝑡</m:t>
                        </m:r>
                      </m:e>
                    </m:d>
                  </m:oMath>
                </a14:m>
                <a:r>
                  <a:rPr kumimoji="0" lang="en-US" altLang="zh-CN" sz="2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:</a:t>
                </a:r>
              </a:p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kumimoji="0" lang="en-US" altLang="zh-CN" sz="2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kumimoji="0" lang="en-US" altLang="zh-CN" sz="1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zh-CN" sz="20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	</a:t>
                </a:r>
                <a:r>
                  <a:rPr kumimoji="0" lang="zh-CN" altLang="zh-CN" sz="24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A. Pair Correlation Function 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zh-CN" altLang="zh-CN" sz="24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Google Sans Text"/>
                        </a:rPr>
                        <m:t>𝐶</m:t>
                      </m:r>
                      <m:d>
                        <m:dPr>
                          <m:ctrlPr>
                            <a:rPr kumimoji="0" lang="zh-CN" altLang="zh-CN" sz="2400" b="0" i="1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Google Sans Text"/>
                            </a:rPr>
                          </m:ctrlPr>
                        </m:dPr>
                        <m:e>
                          <m:r>
                            <a:rPr kumimoji="0" lang="zh-CN" altLang="zh-CN" sz="2400" b="0" i="1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Google Sans Text"/>
                            </a:rPr>
                            <m:t>𝑟</m:t>
                          </m:r>
                        </m:e>
                      </m:d>
                      <m:r>
                        <a:rPr kumimoji="0" lang="zh-CN" altLang="zh-CN" sz="24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Google Sans Text"/>
                        </a:rPr>
                        <m:t> = </m:t>
                      </m:r>
                      <m:d>
                        <m:dPr>
                          <m:begChr m:val="⟨"/>
                          <m:endChr m:val="⟩"/>
                          <m:ctrlPr>
                            <a:rPr kumimoji="0" lang="zh-CN" altLang="zh-CN" sz="2400" b="0" i="1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Google Sans Text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zh-CN" altLang="zh-CN" sz="2400" b="0" i="1" u="none" strike="noStrike" cap="none" normalizeH="0" baseline="0" dirty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Google Sans Text"/>
                                </a:rPr>
                              </m:ctrlPr>
                            </m:sSubPr>
                            <m:e>
                              <m:r>
                                <a:rPr kumimoji="0" lang="zh-CN" altLang="zh-CN" sz="2400" b="0" i="1" u="none" strike="noStrike" cap="none" normalizeH="0" baseline="0" dirty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Google Sans Text"/>
                                </a:rPr>
                                <m:t>𝑆</m:t>
                              </m:r>
                            </m:e>
                            <m:sub>
                              <m:r>
                                <a:rPr kumimoji="0" lang="zh-CN" altLang="zh-CN" sz="2400" b="0" i="1" u="none" strike="noStrike" cap="none" normalizeH="0" baseline="0" dirty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Google Sans Text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0" lang="zh-CN" altLang="zh-CN" sz="2400" b="0" i="1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Google Sans Text"/>
                            </a:rPr>
                            <m:t> </m:t>
                          </m:r>
                          <m:sSub>
                            <m:sSubPr>
                              <m:ctrlPr>
                                <a:rPr kumimoji="0" lang="zh-CN" altLang="zh-CN" sz="2400" b="0" i="1" u="none" strike="noStrike" cap="none" normalizeH="0" baseline="0" dirty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Google Sans Text"/>
                                </a:rPr>
                              </m:ctrlPr>
                            </m:sSubPr>
                            <m:e>
                              <m:r>
                                <a:rPr kumimoji="0" lang="zh-CN" altLang="zh-CN" sz="2400" b="0" i="1" u="none" strike="noStrike" cap="none" normalizeH="0" baseline="0" dirty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Google Sans Text"/>
                                </a:rPr>
                                <m:t>𝑆</m:t>
                              </m:r>
                            </m:e>
                            <m:sub>
                              <m:r>
                                <a:rPr kumimoji="0" lang="zh-CN" altLang="zh-CN" sz="2400" b="0" i="1" u="none" strike="noStrike" cap="none" normalizeH="0" baseline="0" dirty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Google Sans Text"/>
                                </a:rPr>
                                <m:t>𝑖</m:t>
                              </m:r>
                              <m:r>
                                <a:rPr kumimoji="0" lang="zh-CN" altLang="zh-CN" sz="2400" b="0" i="1" u="none" strike="noStrike" cap="none" normalizeH="0" baseline="0" dirty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Google Sans Text"/>
                                </a:rPr>
                                <m:t>+</m:t>
                              </m:r>
                              <m:r>
                                <a:rPr kumimoji="0" lang="zh-CN" altLang="zh-CN" sz="2400" b="0" i="1" u="none" strike="noStrike" cap="none" normalizeH="0" baseline="0" dirty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Google Sans Text"/>
                                </a:rPr>
                                <m:t>𝑟</m:t>
                              </m:r>
                            </m:sub>
                          </m:sSub>
                          <m:r>
                            <a:rPr kumimoji="0" lang="zh-CN" altLang="zh-CN" sz="2400" b="0" i="1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Google Sans Text"/>
                            </a:rPr>
                            <m:t> </m:t>
                          </m:r>
                        </m:e>
                      </m:d>
                    </m:oMath>
                  </m:oMathPara>
                </a14:m>
                <a:endParaRPr kumimoji="0" lang="zh-CN" altLang="zh-CN" sz="2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zh-CN" altLang="zh-CN" sz="24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Google Sans Text"/>
                        </a:rPr>
                        <m:t>𝐶</m:t>
                      </m:r>
                      <m:d>
                        <m:dPr>
                          <m:ctrlPr>
                            <a:rPr kumimoji="0" lang="zh-CN" altLang="zh-CN" sz="2400" b="0" i="1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Google Sans Text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zh-CN" altLang="zh-CN" sz="2400" b="0" i="1" u="none" strike="noStrike" cap="none" normalizeH="0" baseline="0" dirty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Google Sans Text"/>
                                </a:rPr>
                              </m:ctrlPr>
                            </m:sSubPr>
                            <m:e>
                              <m:r>
                                <a:rPr kumimoji="0" lang="zh-CN" altLang="zh-CN" sz="2400" b="0" i="1" u="none" strike="noStrike" cap="none" normalizeH="0" baseline="0" dirty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Google Sans Text"/>
                                </a:rPr>
                                <m:t>𝑅</m:t>
                              </m:r>
                            </m:e>
                            <m:sub>
                              <m:r>
                                <a:rPr kumimoji="0" lang="zh-CN" altLang="zh-CN" sz="2400" b="0" i="1" u="none" strike="noStrike" cap="none" normalizeH="0" baseline="0" dirty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Google Sans Text"/>
                                </a:rPr>
                                <m:t>𝑐𝑜𝑟𝑟</m:t>
                              </m:r>
                            </m:sub>
                          </m:sSub>
                        </m:e>
                      </m:d>
                      <m:r>
                        <a:rPr kumimoji="0" lang="zh-CN" altLang="zh-CN" sz="24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Google Sans Text"/>
                        </a:rPr>
                        <m:t>=0</m:t>
                      </m:r>
                    </m:oMath>
                  </m:oMathPara>
                </a14:m>
                <a:endParaRPr kumimoji="0" lang="en-US" altLang="zh-CN" sz="2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tabLst/>
                </a:pPr>
                <a:endParaRPr kumimoji="0" lang="zh-CN" altLang="zh-CN" sz="2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altLang="zh-CN" sz="2400" b="1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	</a:t>
                </a:r>
                <a:r>
                  <a:rPr lang="zh-CN" altLang="zh-CN" sz="2400" b="1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B. Energy-based Method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zh-CN" altLang="zh-CN" sz="2400" b="0" i="1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Google Sans Text"/>
                            </a:rPr>
                          </m:ctrlPr>
                        </m:sSubPr>
                        <m:e>
                          <m:r>
                            <a:rPr kumimoji="0" lang="zh-CN" altLang="zh-CN" sz="2400" b="0" i="1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Google Sans Text"/>
                            </a:rPr>
                            <m:t>𝑅</m:t>
                          </m:r>
                        </m:e>
                        <m:sub>
                          <m:r>
                            <a:rPr kumimoji="0" lang="zh-CN" altLang="zh-CN" sz="2400" b="0" i="1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Google Sans Text"/>
                            </a:rPr>
                            <m:t>𝐸</m:t>
                          </m:r>
                        </m:sub>
                      </m:sSub>
                      <m:r>
                        <a:rPr kumimoji="0" lang="zh-CN" altLang="zh-CN" sz="24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Google Sans Text"/>
                        </a:rPr>
                        <m:t> = </m:t>
                      </m:r>
                      <m:f>
                        <m:fPr>
                          <m:ctrlPr>
                            <a:rPr kumimoji="0" lang="zh-CN" altLang="zh-CN" sz="2400" b="0" i="1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Google Sans Text"/>
                            </a:rPr>
                          </m:ctrlPr>
                        </m:fPr>
                        <m:num>
                          <m:r>
                            <a:rPr kumimoji="0" lang="zh-CN" altLang="zh-CN" sz="2400" b="0" i="1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Google Sans Text"/>
                            </a:rPr>
                            <m:t>2</m:t>
                          </m:r>
                        </m:num>
                        <m:den>
                          <m:d>
                            <m:dPr>
                              <m:ctrlPr>
                                <a:rPr kumimoji="0" lang="zh-CN" altLang="zh-CN" sz="2400" b="0" i="1" u="none" strike="noStrike" cap="none" normalizeH="0" baseline="0" dirty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Google Sans Text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kumimoji="0" lang="zh-CN" altLang="zh-CN" sz="2400" b="0" i="1" u="none" strike="noStrike" cap="none" normalizeH="0" baseline="0" dirty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Google Sans Text"/>
                                    </a:rPr>
                                  </m:ctrlPr>
                                </m:dPr>
                                <m:e>
                                  <m:r>
                                    <a:rPr kumimoji="0" lang="zh-CN" altLang="zh-CN" sz="2400" b="0" i="1" u="none" strike="noStrike" cap="none" normalizeH="0" baseline="0" dirty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Google Sans Text"/>
                                    </a:rPr>
                                    <m:t>𝐸</m:t>
                                  </m:r>
                                  <m:r>
                                    <a:rPr kumimoji="0" lang="zh-CN" altLang="zh-CN" sz="2400" b="0" i="1" u="none" strike="noStrike" cap="none" normalizeH="0" baseline="0" dirty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Google Sans Text"/>
                                    </a:rPr>
                                    <m:t> </m:t>
                                  </m:r>
                                </m:e>
                              </m:d>
                              <m:r>
                                <m:rPr>
                                  <m:lit/>
                                </m:rPr>
                                <a:rPr kumimoji="0" lang="zh-CN" altLang="zh-CN" sz="2400" b="0" i="1" u="none" strike="noStrike" cap="none" normalizeH="0" baseline="0" dirty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Google Sans Text"/>
                                </a:rPr>
                                <m:t>/</m:t>
                              </m:r>
                              <m:r>
                                <a:rPr kumimoji="0" lang="zh-CN" altLang="zh-CN" sz="2400" b="0" i="1" u="none" strike="noStrike" cap="none" normalizeH="0" baseline="0" dirty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Google Sans Text"/>
                                </a:rPr>
                                <m:t> </m:t>
                              </m:r>
                              <m:r>
                                <a:rPr kumimoji="0" lang="zh-CN" altLang="zh-CN" sz="2400" b="0" i="1" u="none" strike="noStrike" cap="none" normalizeH="0" baseline="0" dirty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Google Sans Text"/>
                                </a:rPr>
                                <m:t>𝑁</m:t>
                              </m:r>
                            </m:e>
                          </m:d>
                          <m:r>
                            <m:rPr>
                              <m:lit/>
                            </m:rPr>
                            <a:rPr kumimoji="0" lang="zh-CN" altLang="zh-CN" sz="2400" b="0" i="1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Google Sans Text"/>
                            </a:rPr>
                            <m:t>/</m:t>
                          </m:r>
                          <m:r>
                            <a:rPr kumimoji="0" lang="zh-CN" altLang="zh-CN" sz="2400" b="0" i="1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Google Sans Text"/>
                            </a:rPr>
                            <m:t>𝐽</m:t>
                          </m:r>
                          <m:r>
                            <a:rPr kumimoji="0" lang="zh-CN" altLang="zh-CN" sz="2400" b="0" i="1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Google Sans Text"/>
                            </a:rPr>
                            <m:t> + 2</m:t>
                          </m:r>
                        </m:den>
                      </m:f>
                    </m:oMath>
                  </m:oMathPara>
                </a14:m>
                <a:endParaRPr kumimoji="0" lang="zh-CN" altLang="zh-CN" sz="2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Rectangle 1">
                <a:extLst>
                  <a:ext uri="{FF2B5EF4-FFF2-40B4-BE49-F238E27FC236}">
                    <a16:creationId xmlns:a16="http://schemas.microsoft.com/office/drawing/2014/main" id="{0DCB8D2C-BFC2-7C81-3B18-5B26FC0786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48510" y="1581314"/>
                <a:ext cx="10894979" cy="3695371"/>
              </a:xfrm>
              <a:prstGeom prst="rect">
                <a:avLst/>
              </a:prstGeom>
              <a:blipFill>
                <a:blip r:embed="rId3"/>
                <a:stretch>
                  <a:fillRect l="-1007" t="-2471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467525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167B6F-A7FE-1C36-C8C6-0D6D6A03B2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E66ED3F-CBFC-79E3-5B32-B4E0EA97718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3976" y="0"/>
            <a:ext cx="2369399" cy="807051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13B83F51-2B26-D71B-69D6-67FAD35809F8}"/>
              </a:ext>
            </a:extLst>
          </p:cNvPr>
          <p:cNvSpPr txBox="1"/>
          <p:nvPr/>
        </p:nvSpPr>
        <p:spPr>
          <a:xfrm>
            <a:off x="444232" y="514663"/>
            <a:ext cx="720570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3200" b="1">
                <a:latin typeface="Cambria" panose="02040503050406030204" pitchFamily="18" charset="0"/>
                <a:ea typeface="Cambria" panose="02040503050406030204" pitchFamily="18" charset="0"/>
              </a:defRPr>
            </a:lvl1pPr>
          </a:lstStyle>
          <a:p>
            <a:r>
              <a:rPr lang="en-US" altLang="zh-CN" dirty="0"/>
              <a:t>Implementation - Initialize Lattice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49B8E0B-D51B-6849-0CCB-7CFED8AC51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223" y="2313583"/>
            <a:ext cx="8173261" cy="2490134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2AD7007C-FD50-64AE-C92C-0D8F3F2765DD}"/>
              </a:ext>
            </a:extLst>
          </p:cNvPr>
          <p:cNvSpPr txBox="1"/>
          <p:nvPr/>
        </p:nvSpPr>
        <p:spPr>
          <a:xfrm>
            <a:off x="9286063" y="2460540"/>
            <a:ext cx="294403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Generate equal quantities </a:t>
            </a:r>
            <a:endParaRPr lang="en-US" altLang="zh-CN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zh-CN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of A and B atoms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5BB42AB-D6E3-0AD0-8D96-27C3ED9146B6}"/>
              </a:ext>
            </a:extLst>
          </p:cNvPr>
          <p:cNvSpPr txBox="1"/>
          <p:nvPr/>
        </p:nvSpPr>
        <p:spPr>
          <a:xfrm>
            <a:off x="9286063" y="3383355"/>
            <a:ext cx="233171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Random placement</a:t>
            </a:r>
            <a:endParaRPr lang="zh-CN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E8C79382-8B68-BA03-3A62-D5EE02BB3C8A}"/>
              </a:ext>
            </a:extLst>
          </p:cNvPr>
          <p:cNvSpPr txBox="1"/>
          <p:nvPr/>
        </p:nvSpPr>
        <p:spPr>
          <a:xfrm>
            <a:off x="9286064" y="4215911"/>
            <a:ext cx="166959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Insert vacancy</a:t>
            </a:r>
            <a:endParaRPr lang="zh-CN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54F0D0D6-0481-55E9-00C6-81E6BA42C9CD}"/>
              </a:ext>
            </a:extLst>
          </p:cNvPr>
          <p:cNvCxnSpPr>
            <a:cxnSpLocks/>
            <a:endCxn id="11" idx="1"/>
          </p:cNvCxnSpPr>
          <p:nvPr/>
        </p:nvCxnSpPr>
        <p:spPr>
          <a:xfrm flipV="1">
            <a:off x="8286751" y="2814483"/>
            <a:ext cx="999312" cy="536537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9D9F69C9-5B9B-430B-7E41-181B4B0D3B78}"/>
              </a:ext>
            </a:extLst>
          </p:cNvPr>
          <p:cNvCxnSpPr>
            <a:cxnSpLocks/>
          </p:cNvCxnSpPr>
          <p:nvPr/>
        </p:nvCxnSpPr>
        <p:spPr>
          <a:xfrm flipV="1">
            <a:off x="5176158" y="3571066"/>
            <a:ext cx="4000499" cy="102863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400BC135-8DFB-55B4-A9A8-CDE1D66BB217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5581651" y="4415966"/>
            <a:ext cx="3704413" cy="83602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69201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117BFB-A5FD-21E0-4EDF-67E427DF2A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2AE8A86-B886-1C38-AB0E-7853E91C9AA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3976" y="0"/>
            <a:ext cx="2369399" cy="807051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1683882-4DD0-A04C-B63B-43B2353ECAE7}"/>
              </a:ext>
            </a:extLst>
          </p:cNvPr>
          <p:cNvSpPr txBox="1"/>
          <p:nvPr/>
        </p:nvSpPr>
        <p:spPr>
          <a:xfrm>
            <a:off x="444231" y="514663"/>
            <a:ext cx="768739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3200" b="1">
                <a:latin typeface="Cambria" panose="02040503050406030204" pitchFamily="18" charset="0"/>
                <a:ea typeface="Cambria" panose="02040503050406030204" pitchFamily="18" charset="0"/>
              </a:defRPr>
            </a:lvl1pPr>
          </a:lstStyle>
          <a:p>
            <a:r>
              <a:rPr lang="en-US" altLang="zh-CN" dirty="0"/>
              <a:t>Implementation - Metropolis Algorithm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7248AA8-8B62-A7B8-E0D9-41FD7732D3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232" y="2362147"/>
            <a:ext cx="5400000" cy="182402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99C89F1-406A-30D9-522C-109DC708E5F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7022" y="1692192"/>
            <a:ext cx="5400000" cy="2904884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445060FB-5F69-9081-8E5A-C8023B7696E6}"/>
              </a:ext>
            </a:extLst>
          </p:cNvPr>
          <p:cNvSpPr txBox="1"/>
          <p:nvPr/>
        </p:nvSpPr>
        <p:spPr>
          <a:xfrm>
            <a:off x="366651" y="4597076"/>
            <a:ext cx="560346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To improve efficiency, we calculate only the </a:t>
            </a:r>
            <a:r>
              <a:rPr lang="zh-CN" altLang="en-US" b="1" dirty="0">
                <a:latin typeface="Calibri" panose="020F0502020204030204" pitchFamily="34" charset="0"/>
                <a:cs typeface="Calibri" panose="020F0502020204030204" pitchFamily="34" charset="0"/>
              </a:rPr>
              <a:t>local energy difference </a:t>
            </a:r>
            <a:r>
              <a:rPr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involving exchange, rather than the total system energy. </a:t>
            </a:r>
            <a:endParaRPr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Vacanc</a:t>
            </a:r>
            <a:r>
              <a:rPr lang="en-US" altLang="zh-C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y </a:t>
            </a:r>
            <a:r>
              <a:rPr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do not contribute to the interaction energy.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C0D421C4-1928-7901-21FD-CB345ADCE035}"/>
                  </a:ext>
                </a:extLst>
              </p:cNvPr>
              <p:cNvSpPr txBox="1"/>
              <p:nvPr/>
            </p:nvSpPr>
            <p:spPr>
              <a:xfrm>
                <a:off x="6096000" y="4939389"/>
                <a:ext cx="6022521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In each </a:t>
                </a:r>
                <a:r>
                  <a:rPr lang="zh-CN" altLang="en-US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MCS</a:t>
                </a:r>
                <a:r>
                  <a:rPr lang="zh-CN" alt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zh-CN" altLang="en-US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zh-CN" altLang="en-US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×</m:t>
                    </m:r>
                    <m:r>
                      <a:rPr lang="zh-CN" altLang="en-US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</m:oMath>
                </a14:m>
                <a:r>
                  <a:rPr lang="zh-CN" alt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attempts are made. </a:t>
                </a:r>
                <a:endParaRPr lang="en-US" altLang="zh-CN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zh-CN" alt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Each attempt sw</a:t>
                </a:r>
                <a:r>
                  <a:rPr lang="en-US" altLang="zh-CN" dirty="0">
                    <a:latin typeface="Calibri" panose="020F0502020204030204" pitchFamily="34" charset="0"/>
                    <a:cs typeface="Calibri" panose="020F0502020204030204" pitchFamily="34" charset="0"/>
                  </a:rPr>
                  <a:t>itches</a:t>
                </a:r>
                <a:r>
                  <a:rPr lang="zh-CN" alt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 </a:t>
                </a:r>
                <a:r>
                  <a:rPr lang="en-US" altLang="zh-CN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vacancy</a:t>
                </a:r>
                <a:r>
                  <a:rPr lang="zh-CN" alt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 with one random neighbor, and the acceptance of this move is determined </a:t>
                </a:r>
                <a:r>
                  <a:rPr lang="en-US" altLang="zh-CN" dirty="0">
                    <a:latin typeface="Calibri" panose="020F0502020204030204" pitchFamily="34" charset="0"/>
                    <a:cs typeface="Calibri" panose="020F0502020204030204" pitchFamily="34" charset="0"/>
                  </a:rPr>
                  <a:t>by </a:t>
                </a:r>
                <a:r>
                  <a:rPr lang="zh-CN" alt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 </a:t>
                </a:r>
                <a:r>
                  <a:rPr lang="zh-CN" altLang="en-US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Metropolis </a:t>
                </a:r>
                <a:r>
                  <a:rPr lang="en-US" altLang="zh-CN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Algorithm</a:t>
                </a:r>
                <a:r>
                  <a:rPr lang="zh-CN" altLang="en-US" dirty="0"/>
                  <a:t>.</a:t>
                </a:r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C0D421C4-1928-7901-21FD-CB345ADCE0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4939389"/>
                <a:ext cx="6022521" cy="1200329"/>
              </a:xfrm>
              <a:prstGeom prst="rect">
                <a:avLst/>
              </a:prstGeom>
              <a:blipFill>
                <a:blip r:embed="rId6"/>
                <a:stretch>
                  <a:fillRect l="-810" t="-2538" r="-1417" b="-71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146357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3B87DC-2AE7-2459-C82D-3AFBF3271B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80FC8F6-C0AC-E0D9-878B-1AC60A46525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3976" y="0"/>
            <a:ext cx="2369399" cy="807051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1180D2A-1BE4-6670-6528-3BDE1BCD7DB3}"/>
              </a:ext>
            </a:extLst>
          </p:cNvPr>
          <p:cNvSpPr txBox="1"/>
          <p:nvPr/>
        </p:nvSpPr>
        <p:spPr>
          <a:xfrm>
            <a:off x="444231" y="509161"/>
            <a:ext cx="10055039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3200" b="1">
                <a:latin typeface="Cambria" panose="02040503050406030204" pitchFamily="18" charset="0"/>
                <a:ea typeface="Cambria" panose="02040503050406030204" pitchFamily="18" charset="0"/>
              </a:defRPr>
            </a:lvl1pPr>
          </a:lstStyle>
          <a:p>
            <a:r>
              <a:rPr lang="en-US" altLang="zh-CN" dirty="0"/>
              <a:t>Implementation – 3D Circumstance</a:t>
            </a:r>
          </a:p>
          <a:p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DD690A43-0615-4B13-DCC8-CCA32C0A863D}"/>
                  </a:ext>
                </a:extLst>
              </p:cNvPr>
              <p:cNvSpPr txBox="1"/>
              <p:nvPr/>
            </p:nvSpPr>
            <p:spPr>
              <a:xfrm>
                <a:off x="799059" y="1747132"/>
                <a:ext cx="10593882" cy="38616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2400" i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Adjustments:</a:t>
                </a:r>
              </a:p>
              <a:p>
                <a:pPr marL="358775"/>
                <a:r>
                  <a:rPr lang="en-US" altLang="zh-CN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1.  Coordinates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zh-CN" altLang="zh-CN" sz="2000" i="1" dirty="0" smtClean="0">
                              <a:latin typeface="Cambria Math" panose="02040503050406030204" pitchFamily="18" charset="0"/>
                              <a:ea typeface="Google Sans Text"/>
                            </a:rPr>
                          </m:ctrlPr>
                        </m:dPr>
                        <m:e>
                          <m:r>
                            <a:rPr lang="zh-CN" altLang="zh-CN" sz="2000" i="1" dirty="0" smtClean="0">
                              <a:latin typeface="Cambria Math" panose="02040503050406030204" pitchFamily="18" charset="0"/>
                              <a:ea typeface="Google Sans Text"/>
                            </a:rPr>
                            <m:t>𝑥</m:t>
                          </m:r>
                          <m:r>
                            <a:rPr lang="zh-CN" altLang="zh-CN" sz="2000" i="1" dirty="0" smtClean="0">
                              <a:latin typeface="Cambria Math" panose="02040503050406030204" pitchFamily="18" charset="0"/>
                              <a:ea typeface="Google Sans Text"/>
                            </a:rPr>
                            <m:t>,</m:t>
                          </m:r>
                          <m:r>
                            <a:rPr lang="zh-CN" altLang="zh-CN" sz="2000" i="1" dirty="0" smtClean="0">
                              <a:latin typeface="Cambria Math" panose="02040503050406030204" pitchFamily="18" charset="0"/>
                              <a:ea typeface="Google Sans Text"/>
                            </a:rPr>
                            <m:t>𝑦</m:t>
                          </m:r>
                        </m:e>
                      </m:d>
                      <m:r>
                        <a:rPr lang="en-US" altLang="zh-CN" sz="2000" b="0" i="1" dirty="0" smtClean="0">
                          <a:latin typeface="Cambria Math" panose="02040503050406030204" pitchFamily="18" charset="0"/>
                          <a:ea typeface="Google Sans Text"/>
                        </a:rPr>
                        <m:t>→</m:t>
                      </m:r>
                      <m:d>
                        <m:dPr>
                          <m:ctrlPr>
                            <a:rPr lang="zh-CN" altLang="zh-CN" sz="2000" i="1" dirty="0" smtClean="0">
                              <a:latin typeface="Cambria Math" panose="02040503050406030204" pitchFamily="18" charset="0"/>
                              <a:ea typeface="Google Sans Text"/>
                            </a:rPr>
                          </m:ctrlPr>
                        </m:dPr>
                        <m:e>
                          <m:r>
                            <a:rPr lang="zh-CN" altLang="zh-CN" sz="2000" i="1" dirty="0" smtClean="0">
                              <a:latin typeface="Cambria Math" panose="02040503050406030204" pitchFamily="18" charset="0"/>
                              <a:ea typeface="Google Sans Text"/>
                            </a:rPr>
                            <m:t>𝑥</m:t>
                          </m:r>
                          <m:r>
                            <a:rPr lang="zh-CN" altLang="zh-CN" sz="2000" i="1" dirty="0" smtClean="0">
                              <a:latin typeface="Cambria Math" panose="02040503050406030204" pitchFamily="18" charset="0"/>
                              <a:ea typeface="Google Sans Text"/>
                            </a:rPr>
                            <m:t>,</m:t>
                          </m:r>
                          <m:r>
                            <a:rPr lang="zh-CN" altLang="zh-CN" sz="2000" i="1" dirty="0" smtClean="0">
                              <a:latin typeface="Cambria Math" panose="02040503050406030204" pitchFamily="18" charset="0"/>
                              <a:ea typeface="Google Sans Text"/>
                            </a:rPr>
                            <m:t>𝑦</m:t>
                          </m:r>
                          <m:r>
                            <a:rPr lang="zh-CN" altLang="zh-CN" sz="2000" i="1" dirty="0" smtClean="0">
                              <a:latin typeface="Cambria Math" panose="02040503050406030204" pitchFamily="18" charset="0"/>
                              <a:ea typeface="Google Sans Text"/>
                            </a:rPr>
                            <m:t>,</m:t>
                          </m:r>
                          <m:r>
                            <a:rPr lang="zh-CN" altLang="zh-CN" sz="2000" i="1" dirty="0" smtClean="0">
                              <a:latin typeface="Cambria Math" panose="02040503050406030204" pitchFamily="18" charset="0"/>
                              <a:ea typeface="Google Sans Text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58775" lvl="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zh-CN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Coordination Number </a:t>
                </a:r>
                <a:endPara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zh-CN" sz="2000" i="1" dirty="0" smtClean="0">
                          <a:latin typeface="Cambria Math" panose="02040503050406030204" pitchFamily="18" charset="0"/>
                          <a:ea typeface="Google Sans Text"/>
                        </a:rPr>
                        <m:t>𝑧</m:t>
                      </m:r>
                      <m:r>
                        <a:rPr lang="zh-CN" altLang="zh-CN" sz="2000" i="1" dirty="0" smtClean="0">
                          <a:latin typeface="Cambria Math" panose="02040503050406030204" pitchFamily="18" charset="0"/>
                          <a:ea typeface="Google Sans Text"/>
                        </a:rPr>
                        <m:t>=4 →</m:t>
                      </m:r>
                      <m:r>
                        <a:rPr lang="zh-CN" altLang="zh-CN" sz="2000" i="1" dirty="0" smtClean="0">
                          <a:latin typeface="Cambria Math" panose="02040503050406030204" pitchFamily="18" charset="0"/>
                          <a:ea typeface="Google Sans Text"/>
                        </a:rPr>
                        <m:t>𝑧</m:t>
                      </m:r>
                      <m:r>
                        <a:rPr lang="zh-CN" altLang="zh-CN" sz="2000" i="1" dirty="0">
                          <a:latin typeface="Cambria Math" panose="02040503050406030204" pitchFamily="18" charset="0"/>
                          <a:ea typeface="Google Sans Text"/>
                        </a:rPr>
                        <m:t>=6</m:t>
                      </m:r>
                    </m:oMath>
                  </m:oMathPara>
                </a14:m>
                <a:endParaRPr lang="zh-CN" altLang="zh-CN" sz="2000" dirty="0">
                  <a:latin typeface="Arial" panose="020B0604020202020204" pitchFamily="34" charset="0"/>
                </a:endParaRPr>
              </a:p>
              <a:p>
                <a:pPr marL="358775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zh-CN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Neighbors: Up, Down, Left, Right, Front, Back</a:t>
                </a:r>
                <a:endPara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5877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58775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2.  Formula</a:t>
                </a:r>
                <a:endParaRPr lang="zh-CN" altLang="zh-CN" sz="20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sz="2000" i="1" dirty="0">
                              <a:latin typeface="Cambria Math" panose="02040503050406030204" pitchFamily="18" charset="0"/>
                              <a:ea typeface="Google Sans Text"/>
                            </a:rPr>
                          </m:ctrlPr>
                        </m:sSubPr>
                        <m:e>
                          <m:r>
                            <a:rPr lang="zh-CN" altLang="zh-CN" sz="2000" i="1" dirty="0">
                              <a:latin typeface="Cambria Math" panose="02040503050406030204" pitchFamily="18" charset="0"/>
                              <a:ea typeface="Google Sans Text"/>
                            </a:rPr>
                            <m:t>𝑅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sz="2000" i="1" dirty="0">
                                  <a:latin typeface="Cambria Math" panose="02040503050406030204" pitchFamily="18" charset="0"/>
                                  <a:ea typeface="Google Sans Text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 dirty="0">
                                  <a:latin typeface="Cambria Math" panose="02040503050406030204" pitchFamily="18" charset="0"/>
                                  <a:ea typeface="Google Sans Text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zh-CN" sz="2000" i="1" dirty="0">
                                  <a:latin typeface="Cambria Math" panose="02040503050406030204" pitchFamily="18" charset="0"/>
                                  <a:ea typeface="Google Sans Text"/>
                                </a:rPr>
                                <m:t>2</m:t>
                              </m:r>
                              <m:r>
                                <a:rPr lang="en-US" altLang="zh-CN" sz="2000" i="1" dirty="0">
                                  <a:latin typeface="Cambria Math" panose="02040503050406030204" pitchFamily="18" charset="0"/>
                                  <a:ea typeface="Google Sans Text"/>
                                </a:rPr>
                                <m:t>𝐷</m:t>
                              </m:r>
                            </m:sub>
                          </m:sSub>
                        </m:sub>
                      </m:sSub>
                      <m:r>
                        <a:rPr lang="zh-CN" altLang="zh-CN" sz="2000" i="1" dirty="0">
                          <a:latin typeface="Cambria Math" panose="02040503050406030204" pitchFamily="18" charset="0"/>
                          <a:ea typeface="Google Sans Text"/>
                        </a:rPr>
                        <m:t> = </m:t>
                      </m:r>
                      <m:f>
                        <m:fPr>
                          <m:ctrlPr>
                            <a:rPr lang="zh-CN" altLang="zh-CN" sz="2000" i="1" dirty="0">
                              <a:latin typeface="Cambria Math" panose="02040503050406030204" pitchFamily="18" charset="0"/>
                              <a:ea typeface="Google Sans Text"/>
                            </a:rPr>
                          </m:ctrlPr>
                        </m:fPr>
                        <m:num>
                          <m:r>
                            <a:rPr lang="zh-CN" altLang="zh-CN" sz="2000" i="1" dirty="0">
                              <a:latin typeface="Cambria Math" panose="02040503050406030204" pitchFamily="18" charset="0"/>
                              <a:ea typeface="Google Sans Text"/>
                            </a:rPr>
                            <m:t>2</m:t>
                          </m:r>
                        </m:num>
                        <m:den>
                          <m:d>
                            <m:dPr>
                              <m:ctrlPr>
                                <a:rPr lang="zh-CN" altLang="zh-CN" sz="2000" i="1" dirty="0">
                                  <a:latin typeface="Cambria Math" panose="02040503050406030204" pitchFamily="18" charset="0"/>
                                  <a:ea typeface="Google Sans Text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zh-CN" altLang="zh-CN" sz="2000" i="1" dirty="0">
                                      <a:latin typeface="Cambria Math" panose="02040503050406030204" pitchFamily="18" charset="0"/>
                                      <a:ea typeface="Google Sans Text"/>
                                    </a:rPr>
                                  </m:ctrlPr>
                                </m:dPr>
                                <m:e>
                                  <m:r>
                                    <a:rPr lang="zh-CN" altLang="zh-CN" sz="2000" i="1" dirty="0">
                                      <a:latin typeface="Cambria Math" panose="02040503050406030204" pitchFamily="18" charset="0"/>
                                      <a:ea typeface="Google Sans Text"/>
                                    </a:rPr>
                                    <m:t>𝐸</m:t>
                                  </m:r>
                                  <m:r>
                                    <a:rPr lang="zh-CN" altLang="zh-CN" sz="2000" i="1" dirty="0">
                                      <a:latin typeface="Cambria Math" panose="02040503050406030204" pitchFamily="18" charset="0"/>
                                      <a:ea typeface="Google Sans Text"/>
                                    </a:rPr>
                                    <m:t> </m:t>
                                  </m:r>
                                </m:e>
                              </m:d>
                              <m:r>
                                <m:rPr>
                                  <m:lit/>
                                </m:rPr>
                                <a:rPr lang="zh-CN" altLang="zh-CN" sz="2000" i="1" dirty="0">
                                  <a:latin typeface="Cambria Math" panose="02040503050406030204" pitchFamily="18" charset="0"/>
                                  <a:ea typeface="Google Sans Text"/>
                                </a:rPr>
                                <m:t>/</m:t>
                              </m:r>
                              <m:r>
                                <a:rPr lang="zh-CN" altLang="zh-CN" sz="2000" i="1" dirty="0">
                                  <a:latin typeface="Cambria Math" panose="02040503050406030204" pitchFamily="18" charset="0"/>
                                  <a:ea typeface="Google Sans Text"/>
                                </a:rPr>
                                <m:t> </m:t>
                              </m:r>
                              <m:r>
                                <a:rPr lang="zh-CN" altLang="zh-CN" sz="2000" i="1" dirty="0">
                                  <a:latin typeface="Cambria Math" panose="02040503050406030204" pitchFamily="18" charset="0"/>
                                  <a:ea typeface="Google Sans Text"/>
                                </a:rPr>
                                <m:t>𝑁</m:t>
                              </m:r>
                            </m:e>
                          </m:d>
                          <m:r>
                            <m:rPr>
                              <m:lit/>
                            </m:rPr>
                            <a:rPr lang="zh-CN" altLang="zh-CN" sz="2000" i="1" dirty="0">
                              <a:latin typeface="Cambria Math" panose="02040503050406030204" pitchFamily="18" charset="0"/>
                              <a:ea typeface="Google Sans Text"/>
                            </a:rPr>
                            <m:t>/</m:t>
                          </m:r>
                          <m:r>
                            <a:rPr lang="zh-CN" altLang="zh-CN" sz="2000" i="1" dirty="0">
                              <a:latin typeface="Cambria Math" panose="02040503050406030204" pitchFamily="18" charset="0"/>
                              <a:ea typeface="Google Sans Text"/>
                            </a:rPr>
                            <m:t>𝐽</m:t>
                          </m:r>
                          <m:r>
                            <a:rPr lang="zh-CN" altLang="zh-CN" sz="2000" i="1" dirty="0">
                              <a:latin typeface="Cambria Math" panose="02040503050406030204" pitchFamily="18" charset="0"/>
                              <a:ea typeface="Google Sans Text"/>
                            </a:rPr>
                            <m:t> + 2</m:t>
                          </m:r>
                        </m:den>
                      </m:f>
                      <m:r>
                        <a:rPr lang="zh-CN" altLang="en-US" sz="2000" i="1" dirty="0">
                          <a:latin typeface="Cambria Math" panose="02040503050406030204" pitchFamily="18" charset="0"/>
                          <a:ea typeface="Google Sans Text"/>
                        </a:rPr>
                        <m:t>→</m:t>
                      </m:r>
                      <m:sSub>
                        <m:sSubPr>
                          <m:ctrlPr>
                            <a:rPr lang="zh-CN" altLang="zh-CN" sz="2000" i="1" dirty="0">
                              <a:latin typeface="Cambria Math" panose="02040503050406030204" pitchFamily="18" charset="0"/>
                              <a:ea typeface="Google Sans Text"/>
                            </a:rPr>
                          </m:ctrlPr>
                        </m:sSubPr>
                        <m:e>
                          <m:r>
                            <a:rPr lang="zh-CN" altLang="zh-CN" sz="2000" i="1" dirty="0">
                              <a:latin typeface="Cambria Math" panose="02040503050406030204" pitchFamily="18" charset="0"/>
                              <a:ea typeface="Google Sans Text"/>
                            </a:rPr>
                            <m:t>𝑅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sz="2000" i="1" dirty="0">
                                  <a:latin typeface="Cambria Math" panose="02040503050406030204" pitchFamily="18" charset="0"/>
                                  <a:ea typeface="Google Sans Text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 dirty="0">
                                  <a:latin typeface="Cambria Math" panose="02040503050406030204" pitchFamily="18" charset="0"/>
                                  <a:ea typeface="Google Sans Text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zh-CN" sz="2000" i="1" dirty="0">
                                  <a:latin typeface="Cambria Math" panose="02040503050406030204" pitchFamily="18" charset="0"/>
                                  <a:ea typeface="Google Sans Text"/>
                                </a:rPr>
                                <m:t>3</m:t>
                              </m:r>
                              <m:r>
                                <a:rPr lang="en-US" altLang="zh-CN" sz="2000" i="1" dirty="0">
                                  <a:latin typeface="Cambria Math" panose="02040503050406030204" pitchFamily="18" charset="0"/>
                                  <a:ea typeface="Google Sans Text"/>
                                </a:rPr>
                                <m:t>𝐷</m:t>
                              </m:r>
                            </m:sub>
                          </m:sSub>
                        </m:sub>
                      </m:sSub>
                      <m:r>
                        <a:rPr lang="zh-CN" altLang="zh-CN" sz="2000" i="1" dirty="0">
                          <a:latin typeface="Cambria Math" panose="02040503050406030204" pitchFamily="18" charset="0"/>
                          <a:ea typeface="Google Sans Text"/>
                        </a:rPr>
                        <m:t> = </m:t>
                      </m:r>
                      <m:f>
                        <m:fPr>
                          <m:ctrlPr>
                            <a:rPr lang="zh-CN" altLang="zh-CN" sz="2000" i="1" dirty="0">
                              <a:latin typeface="Cambria Math" panose="02040503050406030204" pitchFamily="18" charset="0"/>
                              <a:ea typeface="Google Sans Text"/>
                            </a:rPr>
                          </m:ctrlPr>
                        </m:fPr>
                        <m:num>
                          <m:r>
                            <a:rPr lang="en-US" altLang="zh-CN" sz="2000" i="1" dirty="0">
                              <a:latin typeface="Cambria Math" panose="02040503050406030204" pitchFamily="18" charset="0"/>
                              <a:ea typeface="Google Sans Text"/>
                            </a:rPr>
                            <m:t>3</m:t>
                          </m:r>
                        </m:num>
                        <m:den>
                          <m:d>
                            <m:dPr>
                              <m:ctrlPr>
                                <a:rPr lang="zh-CN" altLang="zh-CN" sz="2000" i="1" dirty="0">
                                  <a:latin typeface="Cambria Math" panose="02040503050406030204" pitchFamily="18" charset="0"/>
                                  <a:ea typeface="Google Sans Text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zh-CN" altLang="zh-CN" sz="2000" i="1" dirty="0">
                                      <a:latin typeface="Cambria Math" panose="02040503050406030204" pitchFamily="18" charset="0"/>
                                      <a:ea typeface="Google Sans Text"/>
                                    </a:rPr>
                                  </m:ctrlPr>
                                </m:dPr>
                                <m:e>
                                  <m:r>
                                    <a:rPr lang="zh-CN" altLang="zh-CN" sz="2000" i="1" dirty="0">
                                      <a:latin typeface="Cambria Math" panose="02040503050406030204" pitchFamily="18" charset="0"/>
                                      <a:ea typeface="Google Sans Text"/>
                                    </a:rPr>
                                    <m:t>𝐸</m:t>
                                  </m:r>
                                  <m:r>
                                    <a:rPr lang="zh-CN" altLang="zh-CN" sz="2000" i="1" dirty="0">
                                      <a:latin typeface="Cambria Math" panose="02040503050406030204" pitchFamily="18" charset="0"/>
                                      <a:ea typeface="Google Sans Text"/>
                                    </a:rPr>
                                    <m:t> </m:t>
                                  </m:r>
                                </m:e>
                              </m:d>
                              <m:r>
                                <m:rPr>
                                  <m:lit/>
                                </m:rPr>
                                <a:rPr lang="zh-CN" altLang="zh-CN" sz="2000" i="1" dirty="0">
                                  <a:latin typeface="Cambria Math" panose="02040503050406030204" pitchFamily="18" charset="0"/>
                                  <a:ea typeface="Google Sans Text"/>
                                </a:rPr>
                                <m:t>/</m:t>
                              </m:r>
                              <m:r>
                                <a:rPr lang="zh-CN" altLang="zh-CN" sz="2000" i="1" dirty="0">
                                  <a:latin typeface="Cambria Math" panose="02040503050406030204" pitchFamily="18" charset="0"/>
                                  <a:ea typeface="Google Sans Text"/>
                                </a:rPr>
                                <m:t> </m:t>
                              </m:r>
                              <m:r>
                                <a:rPr lang="zh-CN" altLang="zh-CN" sz="2000" i="1" dirty="0">
                                  <a:latin typeface="Cambria Math" panose="02040503050406030204" pitchFamily="18" charset="0"/>
                                  <a:ea typeface="Google Sans Text"/>
                                </a:rPr>
                                <m:t>𝑁</m:t>
                              </m:r>
                            </m:e>
                          </m:d>
                          <m:r>
                            <m:rPr>
                              <m:lit/>
                            </m:rPr>
                            <a:rPr lang="zh-CN" altLang="zh-CN" sz="2000" i="1" dirty="0">
                              <a:latin typeface="Cambria Math" panose="02040503050406030204" pitchFamily="18" charset="0"/>
                              <a:ea typeface="Google Sans Text"/>
                            </a:rPr>
                            <m:t>/</m:t>
                          </m:r>
                          <m:r>
                            <a:rPr lang="zh-CN" altLang="zh-CN" sz="2000" i="1" dirty="0">
                              <a:latin typeface="Cambria Math" panose="02040503050406030204" pitchFamily="18" charset="0"/>
                              <a:ea typeface="Google Sans Text"/>
                            </a:rPr>
                            <m:t>𝐽</m:t>
                          </m:r>
                          <m:r>
                            <a:rPr lang="zh-CN" altLang="zh-CN" sz="2000" i="1" dirty="0">
                              <a:latin typeface="Cambria Math" panose="02040503050406030204" pitchFamily="18" charset="0"/>
                              <a:ea typeface="Google Sans Text"/>
                            </a:rPr>
                            <m:t> + 3</m:t>
                          </m:r>
                        </m:den>
                      </m:f>
                    </m:oMath>
                  </m:oMathPara>
                </a14:m>
                <a:endParaRPr lang="en-US" altLang="zh-CN" sz="2000" dirty="0">
                  <a:ea typeface="Google Sans Text"/>
                </a:endParaRPr>
              </a:p>
              <a:p>
                <a:endPara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:endParaRPr lang="zh-CN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DD690A43-0615-4B13-DCC8-CCA32C0A86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059" y="1747132"/>
                <a:ext cx="10593882" cy="3861698"/>
              </a:xfrm>
              <a:prstGeom prst="rect">
                <a:avLst/>
              </a:prstGeom>
              <a:blipFill>
                <a:blip r:embed="rId4"/>
                <a:stretch>
                  <a:fillRect l="-863" t="-12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0832989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N2ViN2M3MDNlZGRiNjQwZjhmNzhmZGNkNzY4NzYwMGMifQ==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313</TotalTime>
  <Words>1615</Words>
  <Application>Microsoft Office PowerPoint</Application>
  <PresentationFormat>宽屏</PresentationFormat>
  <Paragraphs>211</Paragraphs>
  <Slides>20</Slides>
  <Notes>14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32" baseType="lpstr">
      <vt:lpstr>Google Sans Text</vt:lpstr>
      <vt:lpstr>HYXuanSong 75J</vt:lpstr>
      <vt:lpstr>等线</vt:lpstr>
      <vt:lpstr>等线 Light</vt:lpstr>
      <vt:lpstr>宋体</vt:lpstr>
      <vt:lpstr>Arial</vt:lpstr>
      <vt:lpstr>Calibri</vt:lpstr>
      <vt:lpstr>Cambria</vt:lpstr>
      <vt:lpstr>Cambria Math</vt:lpstr>
      <vt:lpstr>Times New Roman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Lenovo</dc:creator>
  <cp:lastModifiedBy>Jason Zhu</cp:lastModifiedBy>
  <cp:revision>19</cp:revision>
  <dcterms:created xsi:type="dcterms:W3CDTF">2024-02-29T12:43:00Z</dcterms:created>
  <dcterms:modified xsi:type="dcterms:W3CDTF">2025-12-25T14:47:06Z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AD00EC4D54B14C96AA616DE2A4457462_12</vt:lpwstr>
  </property>
  <property fmtid="{D5CDD505-2E9C-101B-9397-08002B2CF9AE}" pid="3" name="KSOProductBuildVer">
    <vt:lpwstr>2052-12.1.0.16388</vt:lpwstr>
  </property>
</Properties>
</file>